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5"/>
  </p:notesMasterIdLst>
  <p:handoutMasterIdLst>
    <p:handoutMasterId r:id="rId26"/>
  </p:handoutMasterIdLst>
  <p:sldIdLst>
    <p:sldId id="264" r:id="rId2"/>
    <p:sldId id="402" r:id="rId3"/>
    <p:sldId id="401" r:id="rId4"/>
    <p:sldId id="405" r:id="rId5"/>
    <p:sldId id="310" r:id="rId6"/>
    <p:sldId id="403" r:id="rId7"/>
    <p:sldId id="357" r:id="rId8"/>
    <p:sldId id="317" r:id="rId9"/>
    <p:sldId id="339" r:id="rId10"/>
    <p:sldId id="342" r:id="rId11"/>
    <p:sldId id="404" r:id="rId12"/>
    <p:sldId id="344" r:id="rId13"/>
    <p:sldId id="358" r:id="rId14"/>
    <p:sldId id="347" r:id="rId15"/>
    <p:sldId id="391" r:id="rId16"/>
    <p:sldId id="377" r:id="rId17"/>
    <p:sldId id="397" r:id="rId18"/>
    <p:sldId id="407" r:id="rId19"/>
    <p:sldId id="408" r:id="rId20"/>
    <p:sldId id="409" r:id="rId21"/>
    <p:sldId id="410" r:id="rId22"/>
    <p:sldId id="411" r:id="rId23"/>
    <p:sldId id="270" r:id="rId24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2880" userDrawn="1">
          <p15:clr>
            <a:srgbClr val="A4A3A4"/>
          </p15:clr>
        </p15:guide>
        <p15:guide id="8" orient="horz" pos="1620">
          <p15:clr>
            <a:srgbClr val="A4A3A4"/>
          </p15:clr>
        </p15:guide>
        <p15:guide id="9" pos="2881">
          <p15:clr>
            <a:srgbClr val="A4A3A4"/>
          </p15:clr>
        </p15:guide>
        <p15:guide id="10" pos="55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ацюк ОА" initials="Дацюк ОА" lastIdx="5" clrIdx="0"/>
  <p:cmAuthor id="1" name="Дацюк Оксана Алексеевна" initials="ДОА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6C8"/>
    <a:srgbClr val="A6A6A6"/>
    <a:srgbClr val="00A0DC"/>
    <a:srgbClr val="63666A"/>
    <a:srgbClr val="CA3568"/>
    <a:srgbClr val="0073CF"/>
    <a:srgbClr val="1E85C7"/>
    <a:srgbClr val="000000"/>
    <a:srgbClr val="E8496D"/>
    <a:srgbClr val="1B6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84294" autoAdjust="0"/>
  </p:normalViewPr>
  <p:slideViewPr>
    <p:cSldViewPr snapToGrid="0" showGuides="1">
      <p:cViewPr varScale="1">
        <p:scale>
          <a:sx n="81" d="100"/>
          <a:sy n="81" d="100"/>
        </p:scale>
        <p:origin x="1308" y="78"/>
      </p:cViewPr>
      <p:guideLst>
        <p:guide pos="2880"/>
        <p:guide orient="horz" pos="1620"/>
        <p:guide pos="2881"/>
        <p:guide pos="55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10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20.pn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image" Target="../media/image21.pn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20.pn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95244644812924E-2"/>
          <c:y val="0.29060995713814702"/>
          <c:w val="0.87060951071037418"/>
          <c:h val="0.41405017367907743"/>
        </c:manualLayout>
      </c:layout>
      <c:area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2"/>
              <c:layout>
                <c:manualLayout>
                  <c:x val="5.2334517842499199E-2"/>
                  <c:y val="-0.1395757775579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E8-409D-850B-80F788FEA961}"/>
                </c:ext>
              </c:extLst>
            </c:dLbl>
            <c:dLbl>
              <c:idx val="3"/>
              <c:layout>
                <c:manualLayout>
                  <c:x val="1.7444839280833065E-2"/>
                  <c:y val="-0.14888082939517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E8-409D-850B-80F788FEA961}"/>
                </c:ext>
              </c:extLst>
            </c:dLbl>
            <c:dLbl>
              <c:idx val="4"/>
              <c:layout>
                <c:manualLayout>
                  <c:x val="-2.9074732134721777E-3"/>
                  <c:y val="-0.15818588123236985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700" b="0" i="0" u="none" strike="noStrike" kern="1200" baseline="0">
                        <a:solidFill>
                          <a:srgbClr val="E7E6E6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417CF8-FD66-4AB3-AED2-6A982BDA1F0A}" type="VALUE">
                      <a:rPr lang="en-US" sz="700" b="0" i="0" u="none" strike="noStrike" kern="1200" baseline="0">
                        <a:solidFill>
                          <a:srgbClr val="E7E6E6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sz="700" b="0" i="0" u="none" strike="noStrike" kern="1200" baseline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chemeClr val="tx1">
                    <a:lumMod val="10000"/>
                    <a:lumOff val="90000"/>
                  </a:schemeClr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15E-4B13-A8B4-732916656AC0}"/>
                </c:ext>
              </c:extLst>
            </c:dLbl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(базовый)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1291.0999999999999</c:v>
                </c:pt>
                <c:pt idx="2">
                  <c:v>1351</c:v>
                </c:pt>
                <c:pt idx="3" formatCode="#,##0">
                  <c:v>1528.2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E8-409D-850B-80F788FEA9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88812160"/>
        <c:axId val="88818048"/>
      </c:area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E86C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FFE8-409D-850B-80F788FEA961}"/>
              </c:ext>
            </c:extLst>
          </c:dPt>
          <c:dPt>
            <c:idx val="1"/>
            <c:invertIfNegative val="0"/>
            <c:bubble3D val="0"/>
            <c:spPr>
              <a:solidFill>
                <a:srgbClr val="1E86C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FFE8-409D-850B-80F788FEA961}"/>
              </c:ext>
            </c:extLst>
          </c:dPt>
          <c:dPt>
            <c:idx val="2"/>
            <c:invertIfNegative val="0"/>
            <c:bubble3D val="0"/>
            <c:spPr>
              <a:solidFill>
                <a:srgbClr val="1E86C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B15E-4B13-A8B4-732916656AC0}"/>
              </c:ext>
            </c:extLst>
          </c:dPt>
          <c:dLbls>
            <c:numFmt formatCode="#,##0" sourceLinked="0"/>
            <c:spPr>
              <a:solidFill>
                <a:schemeClr val="bg1"/>
              </a:solidFill>
              <a:ln>
                <a:noFill/>
              </a:ln>
            </c:spPr>
            <c:txPr>
              <a:bodyPr/>
              <a:lstStyle/>
              <a:p>
                <a:pPr>
                  <a:defRPr sz="700" b="1">
                    <a:solidFill>
                      <a:srgbClr val="1E86C8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(базовый)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1045.9000000000001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FE8-409D-850B-80F788FEA9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-20"/>
        <c:axId val="88812160"/>
        <c:axId val="88818048"/>
      </c:barChart>
      <c:scatterChart>
        <c:scatterStyle val="lineMarker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dLbls>
            <c:dLbl>
              <c:idx val="1"/>
              <c:layout>
                <c:manualLayout>
                  <c:x val="3.250514878144084E-2"/>
                  <c:y val="-0.23304193463544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96-4532-BE48-3A5065E44E32}"/>
                </c:ext>
              </c:extLst>
            </c:dLbl>
            <c:dLbl>
              <c:idx val="2"/>
              <c:layout>
                <c:manualLayout>
                  <c:x val="3.3948471234223059E-2"/>
                  <c:y val="-0.19077292581464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96-4532-BE48-3A5065E44E32}"/>
                </c:ext>
              </c:extLst>
            </c:dLbl>
            <c:dLbl>
              <c:idx val="3"/>
              <c:layout>
                <c:manualLayout>
                  <c:x val="-3.8989328755880362E-2"/>
                  <c:y val="-0.14115857657524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5E-4B13-A8B4-732916656AC0}"/>
                </c:ext>
              </c:extLst>
            </c:dLbl>
            <c:dLbl>
              <c:idx val="4"/>
              <c:layout>
                <c:manualLayout>
                  <c:x val="-6.3964410696388016E-2"/>
                  <c:y val="-0.11166062204637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5E-4B13-A8B4-732916656A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Лист1!$A$2:$A$5</c:f>
              <c:strCache>
                <c:ptCount val="4"/>
                <c:pt idx="0">
                  <c:v>2019 (базовый)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xVal>
          <c:yVal>
            <c:numRef>
              <c:f>Лист1!$D$2:$D$5</c:f>
              <c:numCache>
                <c:formatCode>\+0%</c:formatCode>
                <c:ptCount val="4"/>
                <c:pt idx="1">
                  <c:v>0.23443923893297619</c:v>
                </c:pt>
                <c:pt idx="2">
                  <c:v>0.29171048857443338</c:v>
                </c:pt>
                <c:pt idx="3">
                  <c:v>0.46113395162061377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15E-4B13-A8B4-732916656A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21120"/>
        <c:axId val="88819584"/>
      </c:scatterChart>
      <c:catAx>
        <c:axId val="8881216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88818048"/>
        <c:crosses val="autoZero"/>
        <c:auto val="1"/>
        <c:lblAlgn val="ctr"/>
        <c:lblOffset val="100"/>
        <c:noMultiLvlLbl val="0"/>
      </c:catAx>
      <c:valAx>
        <c:axId val="8881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88812160"/>
        <c:crosses val="autoZero"/>
        <c:crossBetween val="between"/>
      </c:valAx>
      <c:valAx>
        <c:axId val="88819584"/>
        <c:scaling>
          <c:orientation val="minMax"/>
        </c:scaling>
        <c:delete val="0"/>
        <c:axPos val="r"/>
        <c:numFmt formatCode="\+0%" sourceLinked="1"/>
        <c:majorTickMark val="out"/>
        <c:minorTickMark val="none"/>
        <c:tickLblPos val="nextTo"/>
        <c:txPr>
          <a:bodyPr/>
          <a:lstStyle/>
          <a:p>
            <a:pPr>
              <a:defRPr sz="200">
                <a:solidFill>
                  <a:schemeClr val="bg1"/>
                </a:solidFill>
              </a:defRPr>
            </a:pPr>
            <a:endParaRPr lang="ru-RU"/>
          </a:p>
        </c:txPr>
        <c:crossAx val="88821120"/>
        <c:crosses val="max"/>
        <c:crossBetween val="midCat"/>
      </c:valAx>
      <c:valAx>
        <c:axId val="88821120"/>
        <c:scaling>
          <c:orientation val="minMax"/>
        </c:scaling>
        <c:delete val="1"/>
        <c:axPos val="t"/>
        <c:majorTickMark val="out"/>
        <c:minorTickMark val="none"/>
        <c:tickLblPos val="nextTo"/>
        <c:crossAx val="88819584"/>
        <c:crosses val="max"/>
        <c:crossBetween val="midCat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7892417056525E-2"/>
          <c:y val="4.5366939655974957E-2"/>
          <c:w val="0.8823017746045867"/>
          <c:h val="0.48179571817289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Циклическая работа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FFE-4FE4-88F2-C448E1DA98B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B-4D59-895F-2DBD2ED2BD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Периодическая работа</c:v>
                </c:pt>
              </c:strCache>
            </c:strRef>
          </c:tx>
          <c:spPr>
            <a:noFill/>
            <a:ln>
              <a:solidFill>
                <a:schemeClr val="accent2"/>
              </a:solidFill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9F9B-4D59-895F-2DBD2ED2BD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Колебания</c:v>
                </c:pt>
              </c:strCache>
            </c:strRef>
          </c:tx>
          <c:spPr>
            <a:noFill/>
            <a:ln>
              <a:solidFill>
                <a:schemeClr val="tx2"/>
              </a:solidFill>
              <a:prstDash val="dash"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9F9B-4D59-895F-2DBD2ED2B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829696"/>
        <c:axId val="44835584"/>
      </c:barChart>
      <c:catAx>
        <c:axId val="4482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 Narrow" panose="020B0606020202030204" pitchFamily="34" charset="0"/>
              </a:defRPr>
            </a:pPr>
            <a:endParaRPr lang="ru-RU"/>
          </a:p>
        </c:txPr>
        <c:crossAx val="44835584"/>
        <c:crosses val="autoZero"/>
        <c:auto val="1"/>
        <c:lblAlgn val="ctr"/>
        <c:lblOffset val="100"/>
        <c:noMultiLvlLbl val="0"/>
      </c:catAx>
      <c:valAx>
        <c:axId val="44835584"/>
        <c:scaling>
          <c:orientation val="minMax"/>
          <c:max val="15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4829696"/>
        <c:crosses val="autoZero"/>
        <c:crossBetween val="between"/>
        <c:majorUnit val="3"/>
        <c:minorUnit val="3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Динамика изменения выработки металлических стоек в смену, шт.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7D-43CC-84B8-7568CB0E8E5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10,58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901-4A5C-9398-F680C6E8A515}"/>
                </c:ext>
              </c:extLst>
            </c:dLbl>
            <c:dLbl>
              <c:idx val="1"/>
              <c:layout>
                <c:manualLayout>
                  <c:x val="4.2324737380717681E-2"/>
                  <c:y val="-3.9819883335356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32,5%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07D-43CC-84B8-7568CB0E8E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</c:v>
                </c:pt>
                <c:pt idx="2">
                  <c:v>после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10.25</c:v>
                </c:pt>
                <c:pt idx="1">
                  <c:v>10.25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D-43CC-84B8-7568CB0E8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44676224"/>
        <c:axId val="44678144"/>
      </c:barChart>
      <c:lineChart>
        <c:grouping val="standard"/>
        <c:varyColors val="0"/>
        <c:ser>
          <c:idx val="2"/>
          <c:order val="1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Лист1!$A$2:$A$4</c:f>
              <c:strCache>
                <c:ptCount val="3"/>
                <c:pt idx="0">
                  <c:v>до</c:v>
                </c:pt>
                <c:pt idx="2">
                  <c:v>после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1">
                  <c:v>0.27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7D-43CC-84B8-7568CB0E8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85568"/>
        <c:axId val="44684032"/>
      </c:lineChart>
      <c:catAx>
        <c:axId val="4467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678144"/>
        <c:crosses val="autoZero"/>
        <c:auto val="1"/>
        <c:lblAlgn val="ctr"/>
        <c:lblOffset val="100"/>
        <c:noMultiLvlLbl val="0"/>
      </c:catAx>
      <c:valAx>
        <c:axId val="44678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676224"/>
        <c:crosses val="autoZero"/>
        <c:crossBetween val="between"/>
      </c:valAx>
      <c:valAx>
        <c:axId val="4468403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685568"/>
        <c:crosses val="max"/>
        <c:crossBetween val="between"/>
      </c:valAx>
      <c:catAx>
        <c:axId val="44685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684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82612640852629E-2"/>
          <c:y val="0.26487849122869989"/>
          <c:w val="0.87060951071037418"/>
          <c:h val="0.51912045542009455"/>
        </c:manualLayout>
      </c:layout>
      <c:area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60-48DA-A340-216D81E9F657}"/>
                </c:ext>
              </c:extLst>
            </c:dLbl>
            <c:dLbl>
              <c:idx val="1"/>
              <c:layout>
                <c:manualLayout>
                  <c:x val="5.891277448732115E-2"/>
                  <c:y val="-7.5056213497532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400739115371286E-2"/>
                      <c:h val="9.94404064314534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960-48DA-A340-216D81E9F657}"/>
                </c:ext>
              </c:extLst>
            </c:dLbl>
            <c:dLbl>
              <c:idx val="2"/>
              <c:layout>
                <c:manualLayout>
                  <c:x val="4.4975170342995724E-2"/>
                  <c:y val="-0.10195276856013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60-48DA-A340-216D81E9F657}"/>
                </c:ext>
              </c:extLst>
            </c:dLbl>
            <c:dLbl>
              <c:idx val="3"/>
              <c:layout>
                <c:manualLayout>
                  <c:x val="1.3001391340691492E-2"/>
                  <c:y val="-0.10412930193606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60-48DA-A340-216D81E9F657}"/>
                </c:ext>
              </c:extLst>
            </c:dLbl>
            <c:dLbl>
              <c:idx val="4"/>
              <c:layout>
                <c:manualLayout>
                  <c:x val="0"/>
                  <c:y val="-9.9901490232526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04-4254-8783-BF16B041DABE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2019(базовый)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1200</c:v>
                </c:pt>
                <c:pt idx="2">
                  <c:v>1200</c:v>
                </c:pt>
                <c:pt idx="3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60-48DA-A340-216D81E9F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683648"/>
        <c:axId val="92701824"/>
      </c:area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1E86C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7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2019(базовый)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60-48DA-A340-216D81E9F6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1.9555760865380967E-2"/>
                  <c:y val="-0.40325753674668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A5-45BB-BA66-9D5F9F8B14FB}"/>
                </c:ext>
              </c:extLst>
            </c:dLbl>
            <c:dLbl>
              <c:idx val="2"/>
              <c:layout>
                <c:manualLayout>
                  <c:x val="5.58736024725169E-3"/>
                  <c:y val="-0.42390567556336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04-4254-8783-BF16B041DABE}"/>
                </c:ext>
              </c:extLst>
            </c:dLbl>
            <c:dLbl>
              <c:idx val="3"/>
              <c:layout>
                <c:manualLayout>
                  <c:x val="-3.6317841607135984E-2"/>
                  <c:y val="-0.45020508013380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04-4254-8783-BF16B041DABE}"/>
                </c:ext>
              </c:extLst>
            </c:dLbl>
            <c:dLbl>
              <c:idx val="4"/>
              <c:layout>
                <c:manualLayout>
                  <c:x val="-3.3524161483510138E-2"/>
                  <c:y val="0.56867244171102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04-4254-8783-BF16B041D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2019(базовый)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Лист1!$D$2:$D$5</c:f>
              <c:numCache>
                <c:formatCode>0.0%</c:formatCode>
                <c:ptCount val="4"/>
                <c:pt idx="1">
                  <c:v>0.12359550561797752</c:v>
                </c:pt>
                <c:pt idx="2">
                  <c:v>0.12359550561797752</c:v>
                </c:pt>
                <c:pt idx="3">
                  <c:v>0.12359550561797752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4-4254-8783-BF16B041DA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2683648"/>
        <c:axId val="92701824"/>
      </c:barChart>
      <c:catAx>
        <c:axId val="9268364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2701824"/>
        <c:crosses val="autoZero"/>
        <c:auto val="1"/>
        <c:lblAlgn val="ctr"/>
        <c:lblOffset val="100"/>
        <c:noMultiLvlLbl val="0"/>
      </c:catAx>
      <c:valAx>
        <c:axId val="92701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9268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07660364023914E-2"/>
          <c:y val="0.30653408012328381"/>
          <c:w val="0.45843083611212032"/>
          <c:h val="0.32427500040185264"/>
        </c:manualLayout>
      </c:layout>
      <c:area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1"/>
              <c:layout>
                <c:manualLayout>
                  <c:x val="2.7207193433110306E-2"/>
                  <c:y val="-7.8780779722897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574663957899096E-2"/>
                      <c:h val="0.110187409091559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89F-46BC-A380-26C4892E4F66}"/>
                </c:ext>
              </c:extLst>
            </c:dLbl>
            <c:dLbl>
              <c:idx val="2"/>
              <c:layout>
                <c:manualLayout>
                  <c:x val="2.720719343311033E-2"/>
                  <c:y val="-9.4458265051512447E-2"/>
                </c:manualLayout>
              </c:layout>
              <c:spPr>
                <a:solidFill>
                  <a:schemeClr val="bg2"/>
                </a:solidFill>
                <a:ln>
                  <a:noFill/>
                </a:ln>
                <a:effectLst/>
              </c:spPr>
              <c:txPr>
                <a:bodyPr vertOverflow="overflow" horzOverflow="overflow" anchor="ctr" anchorCtr="0">
                  <a:noAutofit/>
                </a:bodyPr>
                <a:lstStyle/>
                <a:p>
                  <a:pPr>
                    <a:defRPr sz="700" b="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574663957899096E-2"/>
                      <c:h val="0.110187409091559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9F-46BC-A380-26C4892E4F66}"/>
                </c:ext>
              </c:extLst>
            </c:dLbl>
            <c:dLbl>
              <c:idx val="3"/>
              <c:layout>
                <c:manualLayout>
                  <c:x val="1.431844796548148E-3"/>
                  <c:y val="-0.12620689998562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574663957899096E-2"/>
                      <c:h val="0.110187409091559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89F-46BC-A380-26C4892E4F66}"/>
                </c:ext>
              </c:extLst>
            </c:dLbl>
            <c:dLbl>
              <c:idx val="4"/>
              <c:layout>
                <c:manualLayout>
                  <c:x val="0"/>
                  <c:y val="-0.15808810486593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21-4038-81F5-AC22B05B924F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vertOverflow="overflow" horzOverflow="overflow">
                <a:noAutofit/>
              </a:bodyPr>
              <a:lstStyle/>
              <a:p>
                <a:pPr>
                  <a:defRPr sz="700"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(базовый)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  <c:extLst xmlns:c15="http://schemas.microsoft.com/office/drawing/2012/chart"/>
            </c:strRef>
          </c:cat>
          <c:val>
            <c:numRef>
              <c:f>Лист1!$C$2:$C$5</c:f>
              <c:numCache>
                <c:formatCode>#,##0.0</c:formatCode>
                <c:ptCount val="4"/>
                <c:pt idx="1">
                  <c:v>1.1000000000000001</c:v>
                </c:pt>
                <c:pt idx="2">
                  <c:v>1.1499999999999999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F-46BC-A380-26C4892E4F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7766784"/>
        <c:axId val="90870912"/>
      </c:area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1E86C8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700" b="1">
                    <a:solidFill>
                      <a:srgbClr val="1E86C8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(базовый)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  <c:extLst xmlns:c15="http://schemas.microsoft.com/office/drawing/2012/chart"/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F-46BC-A380-26C4892E4F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-20"/>
        <c:axId val="97766784"/>
        <c:axId val="90870912"/>
      </c:barChart>
      <c:scatterChart>
        <c:scatterStyle val="lineMarker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Рост производительности труда, в % к базовому году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336174923424096E-2"/>
                  <c:y val="-0.2902277471221609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9F-46BC-A380-26C4892E4F66}"/>
                </c:ext>
              </c:extLst>
            </c:dLbl>
            <c:dLbl>
              <c:idx val="2"/>
              <c:layout>
                <c:manualLayout>
                  <c:x val="-3.0064005119868377E-2"/>
                  <c:y val="-0.313254478360808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9F-46BC-A380-26C4892E4F66}"/>
                </c:ext>
              </c:extLst>
            </c:dLbl>
            <c:dLbl>
              <c:idx val="3"/>
              <c:layout>
                <c:manualLayout>
                  <c:x val="-3.7223792865423724E-2"/>
                  <c:y val="-0.363062392791452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9F-46BC-A380-26C4892E4F66}"/>
                </c:ext>
              </c:extLst>
            </c:dLbl>
            <c:dLbl>
              <c:idx val="4"/>
              <c:layout>
                <c:manualLayout>
                  <c:x val="-4.689300165137409E-2"/>
                  <c:y val="-0.35331689181896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21-4038-81F5-AC22B05B92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Лист1!$A$2:$A$5</c:f>
              <c:strCache>
                <c:ptCount val="4"/>
                <c:pt idx="0">
                  <c:v>2019 (базовый)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xVal>
          <c:yVal>
            <c:numRef>
              <c:f>Лист1!$D$2:$D$5</c:f>
              <c:numCache>
                <c:formatCode>\+0%</c:formatCode>
                <c:ptCount val="4"/>
                <c:pt idx="1">
                  <c:v>0.10000000000000009</c:v>
                </c:pt>
                <c:pt idx="2">
                  <c:v>0.14999999999999991</c:v>
                </c:pt>
                <c:pt idx="3">
                  <c:v>0.30000000000000004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89F-46BC-A380-26C4892E4F6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elete val="1"/>
          </c:dLbls>
          <c:x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1.1000000000000001</c:v>
                </c:pt>
                <c:pt idx="2">
                  <c:v>1.1499999999999999</c:v>
                </c:pt>
              </c:numCache>
            </c:numRef>
          </c:xVal>
          <c:yVal>
            <c:numRef>
              <c:f>Лист1!$A$2:$A$5</c:f>
              <c:numCache>
                <c:formatCode>General</c:formatCode>
                <c:ptCount val="4"/>
                <c:pt idx="0">
                  <c:v>0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89F-46BC-A380-26C4892E4F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0878336"/>
        <c:axId val="90872448"/>
      </c:scatterChart>
      <c:catAx>
        <c:axId val="9776678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0870912"/>
        <c:crosses val="autoZero"/>
        <c:auto val="1"/>
        <c:lblAlgn val="ctr"/>
        <c:lblOffset val="100"/>
        <c:noMultiLvlLbl val="0"/>
      </c:catAx>
      <c:valAx>
        <c:axId val="90870912"/>
        <c:scaling>
          <c:orientation val="minMax"/>
          <c:min val="0.70000000000000007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97766784"/>
        <c:crosses val="autoZero"/>
        <c:crossBetween val="between"/>
      </c:valAx>
      <c:valAx>
        <c:axId val="90872448"/>
        <c:scaling>
          <c:orientation val="minMax"/>
          <c:max val="1.5"/>
          <c:min val="0"/>
        </c:scaling>
        <c:delete val="0"/>
        <c:axPos val="r"/>
        <c:numFmt formatCode="\+0%" sourceLinked="1"/>
        <c:majorTickMark val="out"/>
        <c:minorTickMark val="none"/>
        <c:tickLblPos val="nextTo"/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90878336"/>
        <c:crosses val="max"/>
        <c:crossBetween val="midCat"/>
      </c:valAx>
      <c:valAx>
        <c:axId val="90878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872448"/>
        <c:crosses val="autoZero"/>
        <c:crossBetween val="midCat"/>
      </c:valAx>
    </c:plotArea>
    <c:legend>
      <c:legendPos val="b"/>
      <c:legendEntry>
        <c:idx val="2"/>
        <c:txPr>
          <a:bodyPr/>
          <a:lstStyle/>
          <a:p>
            <a:pPr>
              <a:defRPr lang="ru-RU" sz="9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23510961465909599"/>
          <c:y val="0.80438501617743974"/>
          <c:w val="0.56414775186047361"/>
          <c:h val="0.12270743060004637"/>
        </c:manualLayout>
      </c:layout>
      <c:overlay val="0"/>
      <c:txPr>
        <a:bodyPr/>
        <a:lstStyle/>
        <a:p>
          <a:pPr>
            <a:defRPr lang="ru-RU" sz="900" b="0" i="0" u="none" strike="noStrike" kern="1200" baseline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82612640852629E-2"/>
          <c:y val="0.33331351283932925"/>
          <c:w val="0.87060951071037418"/>
          <c:h val="0.45469905238701591"/>
        </c:manualLayout>
      </c:layout>
      <c:area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79-4797-8E6F-2AC3960A2FC5}"/>
                </c:ext>
              </c:extLst>
            </c:dLbl>
            <c:dLbl>
              <c:idx val="1"/>
              <c:layout>
                <c:manualLayout>
                  <c:x val="5.891277448732115E-2"/>
                  <c:y val="-7.5056213497532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400739115371286E-2"/>
                      <c:h val="9.94404064314534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279-4797-8E6F-2AC3960A2FC5}"/>
                </c:ext>
              </c:extLst>
            </c:dLbl>
            <c:dLbl>
              <c:idx val="2"/>
              <c:layout>
                <c:manualLayout>
                  <c:x val="4.4975170342995724E-2"/>
                  <c:y val="-0.10195276856013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79-4797-8E6F-2AC3960A2FC5}"/>
                </c:ext>
              </c:extLst>
            </c:dLbl>
            <c:dLbl>
              <c:idx val="3"/>
              <c:layout>
                <c:manualLayout>
                  <c:x val="1.3001391340691492E-2"/>
                  <c:y val="-0.10412930193606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79-4797-8E6F-2AC3960A2FC5}"/>
                </c:ext>
              </c:extLst>
            </c:dLbl>
            <c:dLbl>
              <c:idx val="4"/>
              <c:layout>
                <c:manualLayout>
                  <c:x val="0"/>
                  <c:y val="-9.9901490232526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79-4797-8E6F-2AC3960A2FC5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2019(базовый)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Лист1!$C$2:$C$5</c:f>
              <c:numCache>
                <c:formatCode>0</c:formatCode>
                <c:ptCount val="4"/>
                <c:pt idx="1">
                  <c:v>7368.3</c:v>
                </c:pt>
                <c:pt idx="2" formatCode="General">
                  <c:v>7442</c:v>
                </c:pt>
                <c:pt idx="3" formatCode="General">
                  <c:v>7516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79-4797-8E6F-2AC3960A2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486336"/>
        <c:axId val="97487872"/>
      </c:area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1E86C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7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2019(базовый)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4769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79-4797-8E6F-2AC3960A2F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2.5143121112632654E-2"/>
                  <c:y val="-0.43283608064717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F9-455E-B263-44E71646B7FD}"/>
                </c:ext>
              </c:extLst>
            </c:dLbl>
            <c:dLbl>
              <c:idx val="2"/>
              <c:layout>
                <c:manualLayout>
                  <c:x val="-1.6762080741755069E-2"/>
                  <c:y val="-0.43265624592108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79-4797-8E6F-2AC3960A2FC5}"/>
                </c:ext>
              </c:extLst>
            </c:dLbl>
            <c:dLbl>
              <c:idx val="3"/>
              <c:layout>
                <c:manualLayout>
                  <c:x val="-3.631806158194887E-2"/>
                  <c:y val="-0.49711829354248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79-4797-8E6F-2AC3960A2FC5}"/>
                </c:ext>
              </c:extLst>
            </c:dLbl>
            <c:dLbl>
              <c:idx val="4"/>
              <c:layout>
                <c:manualLayout>
                  <c:x val="-4.4698881978013617E-2"/>
                  <c:y val="-0.432651169940915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79-4797-8E6F-2AC3960A2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2019(базовый)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Лист1!$D$2:$D$5</c:f>
              <c:numCache>
                <c:formatCode>0.0%</c:formatCode>
                <c:ptCount val="4"/>
                <c:pt idx="1">
                  <c:v>0.54504088907527792</c:v>
                </c:pt>
                <c:pt idx="2">
                  <c:v>0.56049486265464454</c:v>
                </c:pt>
                <c:pt idx="3">
                  <c:v>0.57601174250366949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79-4797-8E6F-2AC3960A2F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486336"/>
        <c:axId val="97487872"/>
      </c:barChart>
      <c:catAx>
        <c:axId val="9748633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7487872"/>
        <c:crosses val="autoZero"/>
        <c:auto val="1"/>
        <c:lblAlgn val="ctr"/>
        <c:lblOffset val="100"/>
        <c:noMultiLvlLbl val="0"/>
      </c:catAx>
      <c:valAx>
        <c:axId val="97487872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9748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Доля продукта в выручке</a:t>
            </a:r>
          </a:p>
        </c:rich>
      </c:tx>
      <c:layout>
        <c:manualLayout>
          <c:xMode val="edge"/>
          <c:yMode val="edge"/>
          <c:x val="0.2074538851232576"/>
          <c:y val="1.87824348247046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продукта</c:v>
                </c:pt>
              </c:strCache>
            </c:strRef>
          </c:tx>
          <c:dLbls>
            <c:dLbl>
              <c:idx val="0"/>
              <c:layout>
                <c:manualLayout>
                  <c:x val="3.2627663457106215E-2"/>
                  <c:y val="-1.581816236798684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700" b="1">
                        <a:solidFill>
                          <a:schemeClr val="accent1"/>
                        </a:solidFill>
                      </a:defRPr>
                    </a:pPr>
                    <a:r>
                      <a:rPr lang="ru-RU" dirty="0"/>
                      <a:t>Стойки металлические          
68%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37064786839721"/>
                      <c:h val="0.1786209551829414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3FBE-48FB-92C2-47C3A53D628C}"/>
                </c:ext>
              </c:extLst>
            </c:dLbl>
            <c:dLbl>
              <c:idx val="1"/>
              <c:layout>
                <c:manualLayout>
                  <c:x val="-1.0809525776003411E-3"/>
                  <c:y val="-9.60201450240597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49888333190101"/>
                      <c:h val="0.178433130834694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BE-48FB-92C2-47C3A53D628C}"/>
                </c:ext>
              </c:extLst>
            </c:dLbl>
            <c:dLbl>
              <c:idx val="2"/>
              <c:layout>
                <c:manualLayout>
                  <c:x val="0.12048407924827756"/>
                  <c:y val="-4.65488878185804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6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96158014395587"/>
                      <c:h val="0.28643213107674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B24-43BB-BA6B-E512D0035F41}"/>
                </c:ext>
              </c:extLst>
            </c:dLbl>
            <c:dLbl>
              <c:idx val="3"/>
              <c:layout>
                <c:manualLayout>
                  <c:x val="2.8349195117241779E-2"/>
                  <c:y val="-3.7564869649409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37187112500543"/>
                      <c:h val="0.178433130834694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B24-43BB-BA6B-E512D0035F41}"/>
                </c:ext>
              </c:extLst>
            </c:dLbl>
            <c:dLbl>
              <c:idx val="4"/>
              <c:layout>
                <c:manualLayout>
                  <c:x val="-0.28939980066274612"/>
                  <c:y val="-3.33306876885330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24-43BB-BA6B-E512D0035F41}"/>
                </c:ext>
              </c:extLst>
            </c:dLbl>
            <c:dLbl>
              <c:idx val="5"/>
              <c:layout>
                <c:manualLayout>
                  <c:x val="-7.1004967805805799E-2"/>
                  <c:y val="-0.294584989531627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053718376417"/>
                      <c:h val="0.23190046196902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B24-43BB-BA6B-E512D0035F41}"/>
                </c:ext>
              </c:extLst>
            </c:dLbl>
            <c:dLbl>
              <c:idx val="6"/>
              <c:layout>
                <c:manualLayout>
                  <c:x val="-8.3579621616372904E-2"/>
                  <c:y val="-0.166961056272864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53598841031326"/>
                      <c:h val="0.178620955182941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B24-43BB-BA6B-E512D0035F41}"/>
                </c:ext>
              </c:extLst>
            </c:dLbl>
            <c:dLbl>
              <c:idx val="7"/>
              <c:layout>
                <c:manualLayout>
                  <c:x val="1.051431466936914E-2"/>
                  <c:y val="-6.479693525877117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4-43BB-BA6B-E512D0035F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Стойки металлические</c:v>
                </c:pt>
                <c:pt idx="1">
                  <c:v>Ригели жестких поперечин</c:v>
                </c:pt>
                <c:pt idx="2">
                  <c:v>Прочее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20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BE-48FB-92C2-47C3A53D6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95233223811321E-2"/>
          <c:y val="0.18397416323487742"/>
          <c:w val="0.87060951071037418"/>
          <c:h val="0.624641584398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4F5-489B-9513-69EDDC9DFE5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4F5-489B-9513-69EDDC9DFE5D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01.10.2019
(до проекта)</c:v>
                </c:pt>
                <c:pt idx="1">
                  <c:v>22.04.2020
(закрытие проекта)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4320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F5-489B-9513-69EDDC9DFE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1E86C8">
                <a:alpha val="74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5745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526-423F-BC7E-4E8773DA0330}"/>
                </c:ext>
              </c:extLst>
            </c:dLbl>
            <c:dLbl>
              <c:idx val="1"/>
              <c:layout>
                <c:manualLayout>
                  <c:x val="0"/>
                  <c:y val="1.5262727880433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F5-489B-9513-69EDDC9DFE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>
                    <a:solidFill>
                      <a:srgbClr val="1E86C8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01.10.2019
(до проекта)</c:v>
                </c:pt>
                <c:pt idx="1">
                  <c:v>22.04.2020
(закрытие проекта)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5760</c:v>
                </c:pt>
                <c:pt idx="1">
                  <c:v>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F5-489B-9513-69EDDC9DF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97694848"/>
        <c:axId val="97696384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Динамика, в % к старту проекта</c:v>
                </c:pt>
              </c:strCache>
            </c:strRef>
          </c:tx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6350">
                <a:noFill/>
              </a:ln>
            </c:spPr>
          </c:marker>
          <c:dLbls>
            <c:dLbl>
              <c:idx val="1"/>
              <c:layout>
                <c:manualLayout>
                  <c:x val="-0.2015722476731226"/>
                  <c:y val="-8.987519015826119E-2"/>
                </c:manualLayout>
              </c:layout>
              <c:tx>
                <c:rich>
                  <a:bodyPr/>
                  <a:lstStyle/>
                  <a:p>
                    <a:pPr>
                      <a:defRPr sz="800" b="0">
                        <a:solidFill>
                          <a:schemeClr val="accent1"/>
                        </a:solidFill>
                      </a:defRPr>
                    </a:pPr>
                    <a:r>
                      <a:rPr lang="en-US" dirty="0"/>
                      <a:t>25%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B02-4228-8871-5EEF571FEC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01.10.2019
(до проекта)</c:v>
                </c:pt>
                <c:pt idx="1">
                  <c:v>22.04.2020
(закрытие проекта)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4F5-489B-9513-69EDDC9DF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707904"/>
        <c:axId val="97706368"/>
      </c:lineChart>
      <c:catAx>
        <c:axId val="9769484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7696384"/>
        <c:crosses val="autoZero"/>
        <c:auto val="1"/>
        <c:lblAlgn val="ctr"/>
        <c:lblOffset val="100"/>
        <c:noMultiLvlLbl val="0"/>
      </c:catAx>
      <c:valAx>
        <c:axId val="97696384"/>
        <c:scaling>
          <c:orientation val="minMax"/>
          <c:min val="0"/>
        </c:scaling>
        <c:delete val="0"/>
        <c:axPos val="l"/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97694848"/>
        <c:crosses val="autoZero"/>
        <c:crossBetween val="between"/>
      </c:valAx>
      <c:valAx>
        <c:axId val="97706368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97707904"/>
        <c:crosses val="max"/>
        <c:crossBetween val="between"/>
      </c:valAx>
      <c:catAx>
        <c:axId val="97707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70636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48534128652253838"/>
          <c:y val="1.7127310440066812E-3"/>
          <c:w val="0.43523217400821529"/>
          <c:h val="0.10079144349720642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95233223811321E-2"/>
          <c:y val="0.13634010338007171"/>
          <c:w val="0.87060951071037418"/>
          <c:h val="0.64194898119186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4B-4E19-85C3-9E60BBDD31D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4B-4E19-85C3-9E60BBDD31DE}"/>
              </c:ext>
            </c:extLst>
          </c:dPt>
          <c:dLbls>
            <c:dLbl>
              <c:idx val="1"/>
              <c:layout>
                <c:manualLayout>
                  <c:x val="0"/>
                  <c:y val="1.39747409308607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4B-4E19-85C3-9E60BBDD31DE}"/>
                </c:ext>
              </c:extLst>
            </c:dLbl>
            <c:numFmt formatCode="General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700"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01.10.2019
(до проекта)</c:v>
                </c:pt>
                <c:pt idx="1">
                  <c:v>22.04.2020 (закрытие проекта)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4B-4E19-85C3-9E60BBDD31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1E86C8">
                <a:alpha val="71000"/>
              </a:srgbClr>
            </a:solidFill>
            <a:ln w="28575">
              <a:noFill/>
            </a:ln>
          </c:spPr>
          <c:invertIfNegative val="0"/>
          <c:dLbls>
            <c:dLbl>
              <c:idx val="1"/>
              <c:layout>
                <c:manualLayout>
                  <c:x val="7.0917550250947613E-3"/>
                  <c:y val="0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700" b="0">
                      <a:solidFill>
                        <a:srgbClr val="1E86C8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4B-4E19-85C3-9E60BBDD31DE}"/>
                </c:ext>
              </c:extLst>
            </c:dLbl>
            <c:dLbl>
              <c:idx val="2"/>
              <c:layout>
                <c:manualLayout>
                  <c:x val="-0.12055983542661095"/>
                  <c:y val="-3.8547222222222219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700" b="1">
                      <a:solidFill>
                        <a:srgbClr val="1E86C8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4B-4E19-85C3-9E60BBDD31DE}"/>
                </c:ext>
              </c:extLst>
            </c:dLbl>
            <c:dLbl>
              <c:idx val="3"/>
              <c:layout>
                <c:manualLayout>
                  <c:x val="-8.5101060301137135E-2"/>
                  <c:y val="-0.21166666666666667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700" b="1">
                      <a:solidFill>
                        <a:srgbClr val="1E86C8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4B-4E19-85C3-9E60BBDD31DE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rgbClr val="1E86C8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01.10.2019
(до проекта)</c:v>
                </c:pt>
                <c:pt idx="1">
                  <c:v>22.04.2020 (закрытие проекта)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10.58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4B-4E19-85C3-9E60BBDD3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99197312"/>
        <c:axId val="99198848"/>
      </c:barChart>
      <c:scatterChart>
        <c:scatterStyle val="lineMarker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Динамика, в % к старту проекта</c:v>
                </c:pt>
              </c:strCache>
            </c:strRef>
          </c:tx>
          <c:spPr>
            <a:ln w="19050">
              <a:noFill/>
            </a:ln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6350">
                <a:noFill/>
              </a:ln>
            </c:spPr>
          </c:marker>
          <c:dLbls>
            <c:dLbl>
              <c:idx val="0"/>
              <c:layout>
                <c:manualLayout>
                  <c:x val="-0.15951143950342078"/>
                  <c:y val="-8.5629949960524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66-4EAA-A8ED-5858AE363EB4}"/>
                </c:ext>
              </c:extLst>
            </c:dLbl>
            <c:dLbl>
              <c:idx val="1"/>
              <c:layout>
                <c:manualLayout>
                  <c:x val="-0.17907407366044006"/>
                  <c:y val="-0.10809462110020825"/>
                </c:manualLayout>
              </c:layout>
              <c:spPr/>
              <c:txPr>
                <a:bodyPr/>
                <a:lstStyle/>
                <a:p>
                  <a:pPr>
                    <a:defRPr sz="700" b="0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66-4EAA-A8ED-5858AE363E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Лист1!$A$2:$A$3</c:f>
              <c:strCache>
                <c:ptCount val="2"/>
                <c:pt idx="0">
                  <c:v>01.10.2019
(до проекта)</c:v>
                </c:pt>
                <c:pt idx="1">
                  <c:v>22.04.2020 (закрытие проекта)</c:v>
                </c:pt>
              </c:strCache>
            </c:strRef>
          </c:xVal>
          <c:yVal>
            <c:numRef>
              <c:f>Лист1!$D$2:$D$3</c:f>
              <c:numCache>
                <c:formatCode>0%</c:formatCode>
                <c:ptCount val="2"/>
                <c:pt idx="0">
                  <c:v>0</c:v>
                </c:pt>
                <c:pt idx="1">
                  <c:v>0.32325141776937616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BC4B-4E19-85C3-9E60BBDD3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06272"/>
        <c:axId val="99200384"/>
      </c:scatterChart>
      <c:catAx>
        <c:axId val="9919731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9198848"/>
        <c:crosses val="autoZero"/>
        <c:auto val="1"/>
        <c:lblAlgn val="ctr"/>
        <c:lblOffset val="100"/>
        <c:noMultiLvlLbl val="0"/>
      </c:catAx>
      <c:valAx>
        <c:axId val="99198848"/>
        <c:scaling>
          <c:orientation val="minMax"/>
          <c:max val="25"/>
          <c:min val="0"/>
        </c:scaling>
        <c:delete val="0"/>
        <c:axPos val="l"/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99197312"/>
        <c:crosses val="autoZero"/>
        <c:crossBetween val="between"/>
      </c:valAx>
      <c:valAx>
        <c:axId val="99200384"/>
        <c:scaling>
          <c:orientation val="minMax"/>
          <c:max val="1.5"/>
          <c:min val="0"/>
        </c:scaling>
        <c:delete val="0"/>
        <c:axPos val="r"/>
        <c:numFmt formatCode="0%" sourceLinked="1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00"/>
            </a:pPr>
            <a:endParaRPr lang="ru-RU"/>
          </a:p>
        </c:txPr>
        <c:crossAx val="99206272"/>
        <c:crosses val="max"/>
        <c:crossBetween val="midCat"/>
      </c:valAx>
      <c:valAx>
        <c:axId val="99206272"/>
        <c:scaling>
          <c:orientation val="minMax"/>
        </c:scaling>
        <c:delete val="1"/>
        <c:axPos val="b"/>
        <c:majorTickMark val="out"/>
        <c:minorTickMark val="none"/>
        <c:tickLblPos val="nextTo"/>
        <c:crossAx val="99200384"/>
        <c:crosses val="autoZero"/>
        <c:crossBetween val="midCat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42558068630319656"/>
          <c:y val="0"/>
          <c:w val="0.56016041884910306"/>
          <c:h val="0.12194847473512231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95233223811321E-2"/>
          <c:y val="0.18397416323487742"/>
          <c:w val="0.87060951071037418"/>
          <c:h val="0.624641584398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423-4006-BC14-B8982E8D004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423-4006-BC14-B8982E8D004D}"/>
              </c:ext>
            </c:extLst>
          </c:dPt>
          <c:dLbls>
            <c:dLbl>
              <c:idx val="1"/>
              <c:layout>
                <c:manualLayout>
                  <c:x val="0"/>
                  <c:y val="1.52621776937826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 </a:t>
                    </a:r>
                    <a:r>
                      <a:rPr lang="en-US" sz="600" dirty="0"/>
                      <a:t>(1810)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423-4006-BC14-B8982E8D004D}"/>
                </c:ext>
              </c:extLst>
            </c:dLbl>
            <c:numFmt formatCode="0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01.10.2019
(до проекта)</c:v>
                </c:pt>
                <c:pt idx="1">
                  <c:v>11.04.2019
(закрытие проекта)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23-4006-BC14-B8982E8D00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1E86C8">
                <a:alpha val="74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9.219281532623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 (</a:t>
                    </a:r>
                    <a:r>
                      <a:rPr lang="en-US" sz="600" dirty="0"/>
                      <a:t>2297)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193-461C-B9F7-124E28D86AFE}"/>
                </c:ext>
              </c:extLst>
            </c:dLbl>
            <c:dLbl>
              <c:idx val="1"/>
              <c:layout>
                <c:manualLayout>
                  <c:x val="7.0917550250947613E-3"/>
                  <c:y val="2.22500983458638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 (</a:t>
                    </a:r>
                    <a:r>
                      <a:rPr lang="en-US" sz="600" dirty="0"/>
                      <a:t>1810)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423-4006-BC14-B8982E8D00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0">
                    <a:solidFill>
                      <a:srgbClr val="1E86C8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01.10.2019
(до проекта)</c:v>
                </c:pt>
                <c:pt idx="1">
                  <c:v>11.04.2019
(закрытие проекта)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33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23-4006-BC14-B8982E8D0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97891456"/>
        <c:axId val="9789299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Динамика, в % к старту проекта</c:v>
                </c:pt>
              </c:strCache>
            </c:strRef>
          </c:tx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6350">
                <a:noFill/>
              </a:ln>
            </c:spPr>
          </c:marker>
          <c:dLbls>
            <c:dLbl>
              <c:idx val="1"/>
              <c:layout>
                <c:manualLayout>
                  <c:x val="-0.19448049264802783"/>
                  <c:y val="-0.1108373015545524"/>
                </c:manualLayout>
              </c:layout>
              <c:spPr/>
              <c:txPr>
                <a:bodyPr/>
                <a:lstStyle/>
                <a:p>
                  <a:pPr>
                    <a:defRPr sz="800" b="0">
                      <a:solidFill>
                        <a:schemeClr val="accent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93-461C-B9F7-124E28D86A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01.10.2019
(до проекта)</c:v>
                </c:pt>
                <c:pt idx="1">
                  <c:v>11.04.2019
(закрытие проекта)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1">
                  <c:v>0.21212121212121213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423-4006-BC14-B8982E8D0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8608"/>
        <c:axId val="97907072"/>
      </c:lineChart>
      <c:catAx>
        <c:axId val="9789145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97892992"/>
        <c:crosses val="autoZero"/>
        <c:auto val="1"/>
        <c:lblAlgn val="ctr"/>
        <c:lblOffset val="100"/>
        <c:noMultiLvlLbl val="0"/>
      </c:catAx>
      <c:valAx>
        <c:axId val="97892992"/>
        <c:scaling>
          <c:orientation val="minMax"/>
          <c:min val="0"/>
        </c:scaling>
        <c:delete val="0"/>
        <c:axPos val="l"/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97891456"/>
        <c:crosses val="autoZero"/>
        <c:crossBetween val="between"/>
      </c:valAx>
      <c:valAx>
        <c:axId val="97907072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ru-RU"/>
          </a:p>
        </c:txPr>
        <c:crossAx val="97908608"/>
        <c:crosses val="max"/>
        <c:crossBetween val="between"/>
      </c:valAx>
      <c:catAx>
        <c:axId val="9790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9070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48534128652253838"/>
          <c:y val="1.7127310440066812E-3"/>
          <c:w val="0.49737325861117754"/>
          <c:h val="0.10919664496180329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408032357721557E-2"/>
          <c:y val="3.3085482167788158E-2"/>
          <c:w val="0.8823017746045867"/>
          <c:h val="0.574369199264659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Сборка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1E86C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F-4DAB-8638-E1F29D8E71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Сварка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452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3F-4DAB-8638-E1F29D8E71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Зачистка</c:v>
                </c:pt>
              </c:strCache>
            </c:strRef>
          </c:tx>
          <c:spPr>
            <a:solidFill>
              <a:srgbClr val="FFFF00"/>
            </a:solidFill>
            <a:ln cmpd="sng">
              <a:solidFill>
                <a:schemeClr val="accent2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2.4879504186090754E-2"/>
                  <c:y val="-6.7887342971035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17-41F1-AC20-761AE59BAE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99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3F-4DAB-8638-E1F29D8E7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44434944"/>
        <c:axId val="44436480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 Время такта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17415652930263598"/>
                  <c:y val="3.702945980238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17-41F1-AC20-761AE59BAE3C}"/>
                </c:ext>
              </c:extLst>
            </c:dLbl>
            <c:dLbl>
              <c:idx val="1"/>
              <c:layout>
                <c:manualLayout>
                  <c:x val="5.5287787080200886E-3"/>
                  <c:y val="-0.160460992476993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17-41F1-AC20-761AE59BAE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4">
                        <a:lumMod val="60000"/>
                        <a:lumOff val="4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634</c:v>
                </c:pt>
                <c:pt idx="1">
                  <c:v>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3F-4DAB-8638-E1F29D8E7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34944"/>
        <c:axId val="44436480"/>
      </c:lineChart>
      <c:catAx>
        <c:axId val="4443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 Narrow" panose="020B0606020202030204" pitchFamily="34" charset="0"/>
              </a:defRPr>
            </a:pPr>
            <a:endParaRPr lang="ru-RU"/>
          </a:p>
        </c:txPr>
        <c:crossAx val="44436480"/>
        <c:crosses val="autoZero"/>
        <c:auto val="1"/>
        <c:lblAlgn val="ctr"/>
        <c:lblOffset val="50"/>
        <c:noMultiLvlLbl val="0"/>
      </c:catAx>
      <c:valAx>
        <c:axId val="44436480"/>
        <c:scaling>
          <c:orientation val="minMax"/>
          <c:max val="7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44434944"/>
        <c:crosses val="autoZero"/>
        <c:crossBetween val="between"/>
        <c:majorUnit val="100"/>
        <c:minorUnit val="50"/>
      </c:valAx>
    </c:plotArea>
    <c:legend>
      <c:legendPos val="b"/>
      <c:layout>
        <c:manualLayout>
          <c:xMode val="edge"/>
          <c:yMode val="edge"/>
          <c:x val="1.3066419569438738E-2"/>
          <c:y val="0.75654976793414008"/>
          <c:w val="0.98140487244097874"/>
          <c:h val="0.16951758294078376"/>
        </c:manualLayout>
      </c:layout>
      <c:overlay val="0"/>
      <c:txPr>
        <a:bodyPr/>
        <a:lstStyle/>
        <a:p>
          <a:pPr>
            <a:defRPr sz="1000">
              <a:solidFill>
                <a:schemeClr val="accent5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0.07507</cdr:x>
      <cdr:y>0.05538</cdr:y>
    </cdr:from>
    <cdr:to>
      <cdr:x>0.92786</cdr:x>
      <cdr:y>0.24317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1965" y="81487"/>
          <a:ext cx="3998295" cy="276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accent6">
                  <a:lumMod val="75000"/>
                </a:schemeClr>
              </a:solidFill>
            </a:rPr>
            <a:t>Добавленная стоимость, млн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0.0554</cdr:x>
      <cdr:y>0.03176</cdr:y>
    </cdr:from>
    <cdr:to>
      <cdr:x>0.73858</cdr:x>
      <cdr:y>0.24746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847" y="52487"/>
          <a:ext cx="3105701" cy="356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bg1">
                  <a:lumMod val="50000"/>
                </a:schemeClr>
              </a:solidFill>
            </a:rPr>
            <a:t>Затраты труда</a:t>
          </a:r>
          <a:r>
            <a:rPr lang="en-US" b="1" dirty="0">
              <a:solidFill>
                <a:schemeClr val="bg1">
                  <a:lumMod val="50000"/>
                </a:schemeClr>
              </a:solidFill>
            </a:rPr>
            <a:t> </a:t>
          </a:r>
          <a:r>
            <a:rPr lang="ru-RU" b="1" dirty="0">
              <a:solidFill>
                <a:schemeClr val="bg1">
                  <a:lumMod val="50000"/>
                </a:schemeClr>
              </a:solidFill>
            </a:rPr>
            <a:t>(численность), чел.</a:t>
          </a:r>
          <a:endParaRPr lang="ru-RU" sz="1100" b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0.0554</cdr:x>
      <cdr:y>0.03176</cdr:y>
    </cdr:from>
    <cdr:to>
      <cdr:x>0.73858</cdr:x>
      <cdr:y>0.24746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847" y="52487"/>
          <a:ext cx="3105701" cy="356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chemeClr val="bg1">
                  <a:lumMod val="50000"/>
                </a:schemeClr>
              </a:solidFill>
            </a:rPr>
            <a:t>Выручка, млн рублей</a:t>
          </a:r>
          <a:endParaRPr lang="ru-RU" sz="1100" b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0.79153</cdr:x>
      <cdr:y>0.07941</cdr:y>
    </cdr:from>
    <cdr:to>
      <cdr:x>1</cdr:x>
      <cdr:y>0.20281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636396" y="163421"/>
          <a:ext cx="957747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50" b="1" dirty="0">
            <a:latin typeface="+mn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0.80883</cdr:x>
      <cdr:y>0.02931</cdr:y>
    </cdr:from>
    <cdr:to>
      <cdr:x>0.998</cdr:x>
      <cdr:y>0.15251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3391234" y="60406"/>
          <a:ext cx="793145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5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0.30196</cdr:x>
      <cdr:y>0.40363</cdr:y>
    </cdr:from>
    <cdr:to>
      <cdr:x>0.6866</cdr:x>
      <cdr:y>0.54123</cdr:y>
    </cdr:to>
    <cdr:sp macro="" textlink="">
      <cdr:nvSpPr>
        <cdr:cNvPr id="3" name="Стрелка вверх 2"/>
        <cdr:cNvSpPr/>
      </cdr:nvSpPr>
      <cdr:spPr>
        <a:xfrm xmlns:a="http://schemas.openxmlformats.org/drawingml/2006/main" rot="4502854">
          <a:off x="1922785" y="246816"/>
          <a:ext cx="307194" cy="1615823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0.4658</cdr:x>
      <cdr:y>0.59042</cdr:y>
    </cdr:from>
    <cdr:to>
      <cdr:x>0.68347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56768" y="131815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F1F0BC-44F1-403B-A0C2-2940A59F436B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A28900-B483-4F9E-ABE4-63AC8ACE0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9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D2BD2A-0D7B-4CBD-B717-6438AEFC8B6C}" type="datetimeFigureOut">
              <a:rPr lang="ru-RU"/>
              <a:pPr>
                <a:defRPr/>
              </a:pPr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C44EF1-BA2A-4711-9682-10147DCA4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37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ок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48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85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2C485D-7EB3-4E66-9206-6EB97A1673A3}" type="slidenum">
              <a:rPr lang="ru-RU"/>
              <a:pPr/>
              <a:t>11</a:t>
            </a:fld>
            <a:endParaRPr lang="ru-R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32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ru-RU" sz="2000" baseline="0" dirty="0">
              <a:latin typeface="Arial" charset="0"/>
              <a:ea typeface="Microsoft YaHei" charset="-122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65954D4D-606B-4101-A93E-B40A0E006592}" type="slidenum">
              <a:rPr lang="ru-RU" sz="1400">
                <a:solidFill>
                  <a:srgbClr val="171616"/>
                </a:solidFill>
                <a:latin typeface="Calibri" pitchFamily="32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ru-RU" sz="1400">
              <a:solidFill>
                <a:srgbClr val="171616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32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Ок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09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11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88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2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877628-A7A3-459B-BD9E-218619FE2C5F}" type="slidenum">
              <a:rPr lang="ru-RU"/>
              <a:pPr/>
              <a:t>2</a:t>
            </a:fld>
            <a:endParaRPr lang="ru-RU"/>
          </a:p>
        </p:txBody>
      </p:sp>
      <p:sp>
        <p:nvSpPr>
          <p:cNvPr id="41985" name="Rectangle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dirty="0"/>
              <a:t>ОК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D97EDCB8-C8F0-429E-B80F-AB59C9C03DC1}" type="slidenum">
              <a:rPr lang="ru-RU" sz="2400">
                <a:solidFill>
                  <a:srgbClr val="171616"/>
                </a:solidFill>
                <a:latin typeface="Calibri" pitchFamily="32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2</a:t>
            </a:fld>
            <a:endParaRPr lang="ru-RU" sz="2400">
              <a:solidFill>
                <a:srgbClr val="171616"/>
              </a:solidFill>
              <a:latin typeface="Calibri" pitchFamily="32" charset="0"/>
            </a:endParaRPr>
          </a:p>
        </p:txBody>
      </p:sp>
      <p:sp>
        <p:nvSpPr>
          <p:cNvPr id="41987" name="Rectangle 3"/>
          <p:cNvSpPr txBox="1">
            <a:spLocks noGrp="1" noRot="1" noChangeAspect="1" noChangeArrowheads="1"/>
          </p:cNvSpPr>
          <p:nvPr>
            <p:ph type="sldImg" idx="1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4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ок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9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71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6233BB-BB05-49D9-8360-C334B5E9DBC3}" type="slidenum">
              <a:rPr lang="ru-RU"/>
              <a:pPr/>
              <a:t>6</a:t>
            </a:fld>
            <a:endParaRPr lang="ru-RU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32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  <a:buClrTx/>
              <a:buFontTx/>
              <a:buNone/>
            </a:pPr>
            <a:endParaRPr lang="ru-RU" sz="2000" dirty="0">
              <a:latin typeface="Arial" charset="0"/>
              <a:ea typeface="Microsoft YaHei" charset="-122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fld id="{AEE59F9B-9C0A-47AC-866D-C7F746CCA722}" type="slidenum">
              <a:rPr lang="ru-RU" sz="1400">
                <a:solidFill>
                  <a:srgbClr val="171616"/>
                </a:solidFill>
                <a:latin typeface="Calibri" pitchFamily="32" charset="0"/>
              </a:rPr>
              <a:pPr>
                <a:lnSpc>
                  <a:spcPct val="100000"/>
                </a:lnSpc>
                <a:buClrTx/>
                <a:buFontTx/>
                <a:buNone/>
              </a:pPr>
              <a:t>6</a:t>
            </a:fld>
            <a:endParaRPr lang="ru-RU" sz="1400">
              <a:solidFill>
                <a:srgbClr val="171616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49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18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1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5641975" y="5166"/>
            <a:ext cx="3502025" cy="513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82" y="478466"/>
            <a:ext cx="3859213" cy="6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844" y="637579"/>
            <a:ext cx="2808288" cy="2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402682" y="2560209"/>
            <a:ext cx="4924172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1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14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02682" y="3436144"/>
            <a:ext cx="4934070" cy="234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02682" y="4650582"/>
            <a:ext cx="19440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75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ru-RU" dirty="0"/>
              <a:t>22.04.2019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554663" y="5166"/>
            <a:ext cx="87312" cy="5143500"/>
          </a:xfrm>
          <a:prstGeom prst="rect">
            <a:avLst/>
          </a:prstGeom>
          <a:solidFill>
            <a:srgbClr val="A9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A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0662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80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7363" y="-10104"/>
            <a:ext cx="3576637" cy="51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>
            <a:extLst>
              <a:ext uri="{FF2B5EF4-FFF2-40B4-BE49-F238E27FC236}">
                <a16:creationId xmlns:a16="http://schemas.microsoft.com/office/drawing/2014/main" id="{27D5DF4E-AF1B-EB46-8B65-932C60C6A9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82" y="478466"/>
            <a:ext cx="3859213" cy="6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67363" y="0"/>
            <a:ext cx="92075" cy="5143500"/>
          </a:xfrm>
          <a:prstGeom prst="rect">
            <a:avLst/>
          </a:prstGeom>
          <a:solidFill>
            <a:srgbClr val="00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A0DC"/>
              </a:solidFill>
            </a:endParaRPr>
          </a:p>
        </p:txBody>
      </p:sp>
      <p:sp>
        <p:nvSpPr>
          <p:cNvPr id="22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402264" y="2563342"/>
            <a:ext cx="4864711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1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23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02264" y="3436144"/>
            <a:ext cx="4864711" cy="234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02263" y="4650582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75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0022C699-E247-4ABB-AE6C-0A0F112E5204}" type="datetime1">
              <a:rPr lang="ru-RU" smtClean="0"/>
              <a:pPr>
                <a:defRPr/>
              </a:pPr>
              <a:t>27.10.2020</a:t>
            </a:fld>
            <a:endParaRPr lang="ru-RU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7D477FE-B47B-A94B-ABFB-36030AB5F5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844" y="637579"/>
            <a:ext cx="2808288" cy="2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76795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114300"/>
            <a:ext cx="6091236" cy="438790"/>
          </a:xfrm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89" y="627459"/>
            <a:ext cx="8335962" cy="4158853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 kern="120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1…………………………………………………………………………………………………………….. 1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2 …………………………………………………………………………………………………………... 2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3…………………………………………………………………………………………………………….. 3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4 …………………………………………………………………………………………………………….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5 ……………………………………………………………………………………………………………. 5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6……………………………………………………………………………………………………………… 6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7 ……………………………………………………………………………………………………………. 7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7D477FE-B47B-A94B-ABFB-36030AB5F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852" y="205858"/>
            <a:ext cx="2506098" cy="2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739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114300"/>
            <a:ext cx="8329611" cy="436039"/>
          </a:xfrm>
        </p:spPr>
        <p:txBody>
          <a:bodyPr/>
          <a:lstStyle>
            <a:lvl1pPr>
              <a:defRPr sz="2400" b="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642152"/>
            <a:ext cx="8335962" cy="4150114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223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0" y="5166"/>
            <a:ext cx="3502025" cy="513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4713" y="0"/>
            <a:ext cx="87312" cy="5143500"/>
          </a:xfrm>
          <a:prstGeom prst="rect">
            <a:avLst/>
          </a:prstGeom>
          <a:solidFill>
            <a:srgbClr val="A9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A0D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4713" y="0"/>
            <a:ext cx="87312" cy="5143500"/>
          </a:xfrm>
          <a:prstGeom prst="rect">
            <a:avLst/>
          </a:prstGeom>
          <a:solidFill>
            <a:srgbClr val="A9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A0D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0" y="2571750"/>
            <a:ext cx="4799330" cy="321682"/>
          </a:xfrm>
        </p:spPr>
        <p:txBody>
          <a:bodyPr anchor="b"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3703" y="3056709"/>
            <a:ext cx="4805010" cy="17296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237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90" y="114301"/>
            <a:ext cx="8335961" cy="432197"/>
          </a:xfrm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019" y="621712"/>
            <a:ext cx="8335962" cy="2082300"/>
          </a:xfrm>
        </p:spPr>
        <p:txBody>
          <a:bodyPr>
            <a:normAutofit/>
          </a:bodyPr>
          <a:lstStyle>
            <a:lvl1pPr marL="257175" indent="-257175" algn="l">
              <a:buFontTx/>
              <a:buBlip>
                <a:blip r:embed="rId2"/>
              </a:buBlip>
              <a:defRPr sz="1600"/>
            </a:lvl1pPr>
            <a:lvl2pPr marL="5572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113" indent="-214313" algn="l">
              <a:buFontTx/>
              <a:buBlip>
                <a:blip r:embed="rId2"/>
              </a:buBlip>
              <a:defRPr sz="1050"/>
            </a:lvl3pPr>
            <a:lvl4pPr marL="1243013" indent="-214313" algn="l">
              <a:buFontTx/>
              <a:buBlip>
                <a:blip r:embed="rId2"/>
              </a:buBlip>
              <a:defRPr sz="1000"/>
            </a:lvl4pPr>
            <a:lvl5pPr marL="1500188" indent="-128588" algn="l">
              <a:buFontTx/>
              <a:buBlip>
                <a:blip r:embed="rId2"/>
              </a:buBlip>
              <a:defRPr sz="9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altLang="ru-RU" dirty="0"/>
              <a:t>Текст уровень 1</a:t>
            </a:r>
            <a:endParaRPr lang="en-US" altLang="ru-RU" dirty="0"/>
          </a:p>
          <a:p>
            <a:pPr lvl="1" fontAlgn="base">
              <a:spcAft>
                <a:spcPct val="0"/>
              </a:spcAft>
            </a:pPr>
            <a:r>
              <a:rPr lang="ru-RU" altLang="ru-RU" dirty="0"/>
              <a:t>Текст уровень 2</a:t>
            </a:r>
            <a:endParaRPr lang="en-US" altLang="ru-RU" dirty="0"/>
          </a:p>
          <a:p>
            <a:pPr lvl="2"/>
            <a:r>
              <a:rPr lang="ru-RU" altLang="ru-RU" dirty="0"/>
              <a:t>Текст уровень 3</a:t>
            </a:r>
            <a:endParaRPr lang="en-US" altLang="ru-RU" dirty="0"/>
          </a:p>
          <a:p>
            <a:pPr lvl="3"/>
            <a:r>
              <a:rPr lang="ru-RU" altLang="ru-RU" dirty="0"/>
              <a:t>Текст уровень 4</a:t>
            </a:r>
            <a:endParaRPr lang="en-US" altLang="ru-RU" dirty="0"/>
          </a:p>
          <a:p>
            <a:pPr lvl="4"/>
            <a:r>
              <a:rPr lang="ru-RU" altLang="ru-RU" dirty="0"/>
              <a:t>Текст уровень 5</a:t>
            </a:r>
            <a:endParaRPr lang="en-US" altLang="ru-RU" dirty="0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395289" y="2704012"/>
            <a:ext cx="8353425" cy="20823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57175" indent="-257175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00075" indent="-257175">
              <a:buClr>
                <a:srgbClr val="1E86C8"/>
              </a:buClr>
              <a:buFont typeface="+mj-lt"/>
              <a:buAutoNum type="arabicPeriod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57250" indent="-171450">
              <a:buClr>
                <a:srgbClr val="1E86C8"/>
              </a:buClr>
              <a:buFont typeface="+mj-lt"/>
              <a:buAutoNum type="arabicPeriod"/>
              <a:defRPr sz="105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00150" indent="-171450">
              <a:buClr>
                <a:srgbClr val="1E86C8"/>
              </a:buClr>
              <a:buFont typeface="+mj-lt"/>
              <a:buAutoNum type="arabicPeriod"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543050" indent="-171450">
              <a:buClr>
                <a:srgbClr val="1E86C8"/>
              </a:buClr>
              <a:buFont typeface="+mj-lt"/>
              <a:buAutoNum type="arabicPeriod"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0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95289" y="617220"/>
            <a:ext cx="4052615" cy="416909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dirty="0"/>
              <a:t>Текст/таблица/диаграмма/</a:t>
            </a:r>
          </a:p>
          <a:p>
            <a:pPr lvl="0"/>
            <a:r>
              <a:rPr lang="ru-RU" dirty="0"/>
              <a:t>картинка/</a:t>
            </a:r>
            <a:r>
              <a:rPr lang="en-US" dirty="0"/>
              <a:t>SmartArt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15691" y="617220"/>
            <a:ext cx="4015558" cy="416909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dirty="0"/>
              <a:t>Текст/таблица/диаграмма/</a:t>
            </a:r>
          </a:p>
          <a:p>
            <a:pPr lvl="0"/>
            <a:r>
              <a:rPr lang="ru-RU" dirty="0"/>
              <a:t>картинка/</a:t>
            </a:r>
            <a:r>
              <a:rPr lang="en-US" dirty="0"/>
              <a:t>SmartArt</a:t>
            </a:r>
          </a:p>
        </p:txBody>
      </p:sp>
    </p:spTree>
    <p:extLst>
      <p:ext uri="{BB962C8B-B14F-4D97-AF65-F5344CB8AC3E}">
        <p14:creationId xmlns:p14="http://schemas.microsoft.com/office/powerpoint/2010/main" val="3490975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93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457200" y="4684853"/>
            <a:ext cx="2127250" cy="3507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>
          <a:xfrm>
            <a:off x="3127375" y="4684853"/>
            <a:ext cx="2895600" cy="3507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6556375" y="4684853"/>
            <a:ext cx="2127250" cy="3507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4D8D36-AC2B-4C0B-8772-E219B47590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1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Рисунок 10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706" y="4861177"/>
            <a:ext cx="651244" cy="1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4301"/>
            <a:ext cx="8335961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641713"/>
            <a:ext cx="8335962" cy="413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cxnSp>
        <p:nvCxnSpPr>
          <p:cNvPr id="7" name="Straight Connector 85">
            <a:extLst>
              <a:ext uri="{FF2B5EF4-FFF2-40B4-BE49-F238E27FC236}">
                <a16:creationId xmlns:a16="http://schemas.microsoft.com/office/drawing/2014/main" id="{3D514510-0222-4D1F-854C-9071A2FAA94C}"/>
              </a:ext>
            </a:extLst>
          </p:cNvPr>
          <p:cNvCxnSpPr>
            <a:cxnSpLocks/>
          </p:cNvCxnSpPr>
          <p:nvPr userDrawn="1"/>
        </p:nvCxnSpPr>
        <p:spPr>
          <a:xfrm>
            <a:off x="626301" y="4940820"/>
            <a:ext cx="7394013" cy="0"/>
          </a:xfrm>
          <a:prstGeom prst="line">
            <a:avLst/>
          </a:prstGeom>
          <a:ln w="6350">
            <a:solidFill>
              <a:srgbClr val="0186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">
            <a:extLst>
              <a:ext uri="{FF2B5EF4-FFF2-40B4-BE49-F238E27FC236}">
                <a16:creationId xmlns:a16="http://schemas.microsoft.com/office/drawing/2014/main" id="{EF5C1852-B2CB-4781-96AF-9949CD9C2F6A}"/>
              </a:ext>
            </a:extLst>
          </p:cNvPr>
          <p:cNvSpPr txBox="1">
            <a:spLocks/>
          </p:cNvSpPr>
          <p:nvPr/>
        </p:nvSpPr>
        <p:spPr bwMode="gray">
          <a:xfrm>
            <a:off x="403225" y="4897904"/>
            <a:ext cx="346075" cy="923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5A4B01A-27D0-4DB5-A045-8D6724009A4B}" type="slidenum">
              <a:rPr lang="ru-RU" sz="600" smtClean="0">
                <a:solidFill>
                  <a:srgbClr val="0073C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dirty="0">
              <a:solidFill>
                <a:srgbClr val="0073C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695" r:id="rId3"/>
    <p:sldLayoutId id="2147483703" r:id="rId4"/>
    <p:sldLayoutId id="2147483704" r:id="rId5"/>
    <p:sldLayoutId id="2147483696" r:id="rId6"/>
    <p:sldLayoutId id="2147483706" r:id="rId7"/>
    <p:sldLayoutId id="2147483707" r:id="rId8"/>
    <p:sldLayoutId id="2147483708" r:id="rId9"/>
    <p:sldLayoutId id="2147483709" r:id="rId1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0" kern="1200">
          <a:solidFill>
            <a:srgbClr val="1E86C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429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10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58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9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0287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82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716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82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5511" userDrawn="1">
          <p15:clr>
            <a:srgbClr val="F26B43"/>
          </p15:clr>
        </p15:guide>
        <p15:guide id="3" pos="249" userDrawn="1">
          <p15:clr>
            <a:srgbClr val="F26B43"/>
          </p15:clr>
        </p15:guide>
        <p15:guide id="4" orient="horz" pos="30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2682" y="2554967"/>
            <a:ext cx="4924172" cy="1200329"/>
          </a:xfrm>
        </p:spPr>
        <p:txBody>
          <a:bodyPr/>
          <a:lstStyle/>
          <a:p>
            <a:pPr defTabSz="914400">
              <a:lnSpc>
                <a:spcPct val="100000"/>
              </a:lnSpc>
            </a:pPr>
            <a:r>
              <a:rPr lang="ru-RU" altLang="ru-RU" dirty="0">
                <a:cs typeface="Times New Roman" panose="02020603050405020304" pitchFamily="18" charset="0"/>
              </a:rPr>
              <a:t>Отчет о реализации </a:t>
            </a:r>
            <a:r>
              <a:rPr lang="ru-RU" dirty="0"/>
              <a:t>проекта повышения производительности труда «Оптимизация процесса изготовления опор»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682" y="4020754"/>
            <a:ext cx="4934070" cy="234737"/>
          </a:xfrm>
        </p:spPr>
        <p:txBody>
          <a:bodyPr/>
          <a:lstStyle/>
          <a:p>
            <a:r>
              <a:rPr lang="ru-RU" altLang="ru-RU" dirty="0">
                <a:cs typeface="Times New Roman" panose="02020603050405020304" pitchFamily="18" charset="0"/>
              </a:rPr>
              <a:t>Подготовил – команда рабочей группы проекта </a:t>
            </a:r>
          </a:p>
        </p:txBody>
      </p:sp>
      <p:sp>
        <p:nvSpPr>
          <p:cNvPr id="14340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500742" y="4650582"/>
            <a:ext cx="19440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B061BA-F8E3-42EF-AB9D-E383E41D20D4}"/>
              </a:ext>
            </a:extLst>
          </p:cNvPr>
          <p:cNvSpPr/>
          <p:nvPr/>
        </p:nvSpPr>
        <p:spPr>
          <a:xfrm>
            <a:off x="809174" y="2133494"/>
            <a:ext cx="4193977" cy="2798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Свердловская область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70980C-EE9F-4498-AB5A-A7D7D6F4B8B2}"/>
              </a:ext>
            </a:extLst>
          </p:cNvPr>
          <p:cNvSpPr/>
          <p:nvPr/>
        </p:nvSpPr>
        <p:spPr>
          <a:xfrm>
            <a:off x="402682" y="4255491"/>
            <a:ext cx="3227695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Сайт предприятия: </a:t>
            </a:r>
            <a:r>
              <a:rPr lang="en-US" sz="1000" dirty="0">
                <a:latin typeface="+mn-lt"/>
              </a:rPr>
              <a:t>http://www.fets.ru</a:t>
            </a:r>
            <a:endParaRPr lang="ru-RU" sz="10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00" y="1024174"/>
            <a:ext cx="1375599" cy="9825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90" y="114301"/>
            <a:ext cx="8335961" cy="787399"/>
          </a:xfrm>
        </p:spPr>
        <p:txBody>
          <a:bodyPr/>
          <a:lstStyle/>
          <a:p>
            <a:r>
              <a:rPr lang="ru-RU" dirty="0"/>
              <a:t>План по охвату потоков в цехе металлоконструкций АО «</a:t>
            </a:r>
            <a:r>
              <a:rPr lang="ru-RU" dirty="0" err="1"/>
              <a:t>Форатек</a:t>
            </a:r>
            <a:r>
              <a:rPr lang="ru-RU" dirty="0"/>
              <a:t> ЭТС»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169713"/>
              </p:ext>
            </p:extLst>
          </p:nvPr>
        </p:nvGraphicFramePr>
        <p:xfrm>
          <a:off x="416459" y="1311307"/>
          <a:ext cx="8492151" cy="22378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0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4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3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Периметр проекта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Название проекта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Дата старта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Обоснование выбора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Руководитель проекта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ЦМК, ОГТ, Склад, Производственная база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Оптимизация процессов заготовительного участка ЦМК при выпуске продукции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01.08.2020г. (уточняется карточкой проекта)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Временные потери при выполнении работ на участке заготовки ЦМК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Определяется карточкой проекта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ЦМК, ОМТС, ОГТ, Склад, ДКС, Производственная база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Уменьшение времени протекания процесса  изготовления ригеля жесткой поперечины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01.06.2020г. (уточняется карточкой проекта)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Для выполнения СМР необходимы сжатые сроки изготовления ригелей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Определяется карточкой проекта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ЦМК, ОМТС, ОГТ, Склад, ДКС, Производственная база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Уменьшение времени протекания процесса  изготовления поддерживающих конструкций на опорах контактной сети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01.12.2020г. (уточняется карточкой проекта)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Для своевременного выполнения СМР необходимы сжатые сроки изготовления поддерживающих конструкций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Определяется карточкой проекта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78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95288" y="114265"/>
            <a:ext cx="8335962" cy="4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0000"/>
              </a:lnSpc>
              <a:buClrTx/>
              <a:buFontTx/>
              <a:buNone/>
            </a:pPr>
            <a:r>
              <a:rPr lang="en-US" dirty="0">
                <a:solidFill>
                  <a:srgbClr val="1E86C8"/>
                </a:solidFill>
                <a:latin typeface="Verdana" charset="0"/>
              </a:rPr>
              <a:t>Эталонный участок </a:t>
            </a:r>
            <a:r>
              <a:rPr lang="ru-RU" dirty="0">
                <a:solidFill>
                  <a:srgbClr val="1E86C8"/>
                </a:solidFill>
                <a:latin typeface="Verdana" charset="0"/>
              </a:rPr>
              <a:t>(Сборочно-сварочный)</a:t>
            </a:r>
            <a:r>
              <a:rPr lang="en-US" dirty="0">
                <a:solidFill>
                  <a:srgbClr val="1E86C8"/>
                </a:solidFill>
                <a:latin typeface="Verdana" charset="0"/>
              </a:rPr>
              <a:t>: 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564187" y="357079"/>
            <a:ext cx="2789238" cy="27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171616"/>
                </a:solidFill>
                <a:latin typeface="PT Sans" charset="0"/>
              </a:rPr>
              <a:t>Карта потока на начало проекта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756149" y="2213146"/>
            <a:ext cx="4405313" cy="27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171616"/>
                </a:solidFill>
                <a:latin typeface="PT Sans" charset="0"/>
              </a:rPr>
              <a:t>Карта потока на момент завершения проекта</a:t>
            </a:r>
          </a:p>
        </p:txBody>
      </p:sp>
      <p:graphicFrame>
        <p:nvGraphicFramePr>
          <p:cNvPr id="184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13492"/>
              </p:ext>
            </p:extLst>
          </p:nvPr>
        </p:nvGraphicFramePr>
        <p:xfrm>
          <a:off x="185739" y="2402733"/>
          <a:ext cx="3533775" cy="2165534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26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Показатели работы участка</a:t>
                      </a: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До</a:t>
                      </a: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После</a:t>
                      </a: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334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Количество операторов, чел.</a:t>
                      </a: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10</a:t>
                      </a: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8</a:t>
                      </a: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266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ВПП, мин</a:t>
                      </a: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PT Sans"/>
                        </a:rPr>
                        <a:t>1484</a:t>
                      </a: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968</a:t>
                      </a: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334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НЗП, </a:t>
                      </a:r>
                      <a:r>
                        <a:rPr lang="ru-RU" sz="1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шт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PT Sans"/>
                      </a:endParaRP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20</a:t>
                      </a: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16</a:t>
                      </a: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334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Выработка, </a:t>
                      </a:r>
                      <a:r>
                        <a:rPr lang="ru-RU" sz="1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шт</a:t>
                      </a:r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/чел в смену</a:t>
                      </a: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1,06</a:t>
                      </a: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PT Sans"/>
                        </a:rPr>
                        <a:t>1,75</a:t>
                      </a:r>
                    </a:p>
                  </a:txBody>
                  <a:tcPr marT="34290" marB="34290" anchor="ctr">
                    <a:lnL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17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104775" y="642226"/>
            <a:ext cx="3441700" cy="144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85750" indent="-273050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0000"/>
              </a:lnSpc>
              <a:buClrTx/>
              <a:buFontTx/>
              <a:buNone/>
            </a:pPr>
            <a:r>
              <a:rPr lang="ru-RU" sz="1200" b="1" dirty="0">
                <a:solidFill>
                  <a:srgbClr val="1E86C8"/>
                </a:solidFill>
                <a:latin typeface="PT Sans" charset="0"/>
              </a:rPr>
              <a:t>Критерии выбора участка образца:</a:t>
            </a:r>
          </a:p>
          <a:p>
            <a:pPr marL="274638" indent="-261938" hangingPunct="1">
              <a:lnSpc>
                <a:spcPct val="90000"/>
              </a:lnSpc>
              <a:buClr>
                <a:srgbClr val="656565"/>
              </a:buClr>
              <a:buSzPct val="45000"/>
              <a:buFont typeface="Arial" charset="0"/>
              <a:buChar char="•"/>
            </a:pPr>
            <a:r>
              <a:rPr lang="ru-RU" sz="1100" dirty="0">
                <a:solidFill>
                  <a:srgbClr val="1E86C8"/>
                </a:solidFill>
                <a:latin typeface="Verdana" charset="0"/>
              </a:rPr>
              <a:t>Основной и финальный участок перед отгрузкой цеха, большое количество запасов.</a:t>
            </a:r>
          </a:p>
          <a:p>
            <a:pPr marL="274638" indent="-261938" hangingPunct="1">
              <a:lnSpc>
                <a:spcPct val="90000"/>
              </a:lnSpc>
              <a:buClr>
                <a:srgbClr val="656565"/>
              </a:buClr>
              <a:buSzPct val="45000"/>
              <a:buFont typeface="Arial" charset="0"/>
              <a:buChar char="•"/>
            </a:pPr>
            <a:r>
              <a:rPr lang="ru-RU" sz="1100" dirty="0">
                <a:solidFill>
                  <a:srgbClr val="1E86C8"/>
                </a:solidFill>
                <a:latin typeface="Verdana" charset="0"/>
              </a:rPr>
              <a:t>Нестабильная работа участка, как следствие накопление межоперационных запасов на участке сборки и несвоевременная отгрузка заказов потребителю.</a:t>
            </a:r>
          </a:p>
          <a:p>
            <a:pPr hangingPunct="1">
              <a:lnSpc>
                <a:spcPct val="90000"/>
              </a:lnSpc>
              <a:buClrTx/>
              <a:buFontTx/>
              <a:buNone/>
            </a:pPr>
            <a:endParaRPr lang="ru-RU" sz="1100" dirty="0">
              <a:solidFill>
                <a:srgbClr val="1E86C8"/>
              </a:solidFill>
              <a:latin typeface="Verdana" charset="0"/>
            </a:endParaRPr>
          </a:p>
          <a:p>
            <a:pPr hangingPunct="1">
              <a:lnSpc>
                <a:spcPct val="90000"/>
              </a:lnSpc>
              <a:buClrTx/>
              <a:buFontTx/>
              <a:buNone/>
            </a:pPr>
            <a:endParaRPr lang="ru-RU" sz="1100" dirty="0">
              <a:solidFill>
                <a:srgbClr val="1E86C8"/>
              </a:solidFill>
              <a:latin typeface="Verdana" charset="0"/>
            </a:endParaRPr>
          </a:p>
        </p:txBody>
      </p:sp>
      <p:pic>
        <p:nvPicPr>
          <p:cNvPr id="18491" name="Picture 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88781"/>
            <a:ext cx="5327650" cy="164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92" name="Picture 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2655802"/>
            <a:ext cx="4176712" cy="216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761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629816"/>
            <a:ext cx="4399988" cy="307766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PT Sans"/>
              </a:rPr>
              <a:t>Производственный анализ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95766" y="629816"/>
            <a:ext cx="4626200" cy="307766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PT Sans"/>
              </a:rPr>
              <a:t>Организация 5С на всех рабочих местах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B2E641-3673-4F9D-B4BE-B820C5612B63}"/>
              </a:ext>
            </a:extLst>
          </p:cNvPr>
          <p:cNvSpPr txBox="1"/>
          <p:nvPr/>
        </p:nvSpPr>
        <p:spPr>
          <a:xfrm>
            <a:off x="400047" y="904814"/>
            <a:ext cx="4105509" cy="152348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На участке внедрен почасовой производственный анализ. Выявлены системные проблемы: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Отсутствие комплектующих по причине неплановых остановок на участке заготовки.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Отсутствие кран-балки в момент погрузки машины.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Приход кривого швеллера</a:t>
            </a:r>
          </a:p>
          <a:p>
            <a:pPr marL="228600" indent="-228600">
              <a:buFont typeface="+mj-lt"/>
              <a:buAutoNum type="arabicPeriod"/>
            </a:pPr>
            <a:endParaRPr lang="ru-RU" sz="11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F684135-B051-47E6-B103-6A6B168FC050}"/>
              </a:ext>
            </a:extLst>
          </p:cNvPr>
          <p:cNvSpPr/>
          <p:nvPr/>
        </p:nvSpPr>
        <p:spPr>
          <a:xfrm>
            <a:off x="4717469" y="915244"/>
            <a:ext cx="4030291" cy="93870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На каждом рабочем месте размещены стандарты выполнения операции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Выполнение  аудита по стандарту системы 5С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Обучение сотрудников  по стандарту рабочего места   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98E00878-65C2-4887-945C-F5F6D061C94B}"/>
              </a:ext>
            </a:extLst>
          </p:cNvPr>
          <p:cNvSpPr txBox="1">
            <a:spLocks/>
          </p:cNvSpPr>
          <p:nvPr/>
        </p:nvSpPr>
        <p:spPr bwMode="auto">
          <a:xfrm>
            <a:off x="549488" y="150002"/>
            <a:ext cx="8335961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1E86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defTabSz="914400"/>
            <a:r>
              <a:rPr lang="ru-RU" dirty="0"/>
              <a:t>Эталонный участок : </a:t>
            </a:r>
            <a:r>
              <a:rPr lang="ru-RU" sz="2000" dirty="0"/>
              <a:t>Организация производства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1" y="2386875"/>
            <a:ext cx="3581813" cy="2143741"/>
          </a:xfrm>
          <a:prstGeom prst="rect">
            <a:avLst/>
          </a:prstGeom>
        </p:spPr>
      </p:pic>
      <p:pic>
        <p:nvPicPr>
          <p:cNvPr id="9218" name="Picture 2" descr="C:\Users\fcc\Desktop\IMG_20200529_1042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55" y="1959722"/>
            <a:ext cx="4288221" cy="269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86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90" y="114301"/>
            <a:ext cx="8335961" cy="539749"/>
          </a:xfrm>
        </p:spPr>
        <p:txBody>
          <a:bodyPr/>
          <a:lstStyle/>
          <a:p>
            <a:r>
              <a:rPr lang="ru-RU" dirty="0"/>
              <a:t>Эталонный участок : «</a:t>
            </a:r>
            <a:r>
              <a:rPr lang="ru-RU" sz="2000" dirty="0"/>
              <a:t>Стандартизированная работа»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649824"/>
            <a:ext cx="3781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latin typeface="+mj-lt"/>
              </a:rPr>
              <a:t>Время создания ценностей мин</a:t>
            </a:r>
            <a:endParaRPr lang="ru-RU" sz="1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924" y="649825"/>
            <a:ext cx="3771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latin typeface="+mn-lt"/>
              </a:rPr>
              <a:t>Количество операторов</a:t>
            </a:r>
            <a:endParaRPr lang="ru-RU" sz="1200" b="1" dirty="0">
              <a:latin typeface="+mn-lt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89448864"/>
              </p:ext>
            </p:extLst>
          </p:nvPr>
        </p:nvGraphicFramePr>
        <p:xfrm>
          <a:off x="121873" y="869528"/>
          <a:ext cx="4594143" cy="2057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43992083"/>
              </p:ext>
            </p:extLst>
          </p:nvPr>
        </p:nvGraphicFramePr>
        <p:xfrm>
          <a:off x="4777743" y="793920"/>
          <a:ext cx="4192765" cy="206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207754"/>
              </p:ext>
            </p:extLst>
          </p:nvPr>
        </p:nvGraphicFramePr>
        <p:xfrm>
          <a:off x="463896" y="3135027"/>
          <a:ext cx="4636592" cy="110949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6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166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Показатели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До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После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Откл</a:t>
                      </a:r>
                      <a:r>
                        <a:rPr lang="ru-RU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072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Время создания ценности, 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мин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634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226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</a:rPr>
                        <a:t>- 408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095"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Количество операторов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- 2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095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Производство, шт./чел в см.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10,58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</a:rPr>
                        <a:t>3,42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70034" y="3112487"/>
            <a:ext cx="3800474" cy="175431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marL="182541" lvl="1" indent="-18254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Совмещены операции сборки, сварки опоры</a:t>
            </a:r>
          </a:p>
          <a:p>
            <a:pPr marL="182541" lvl="1" indent="-18254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Изготовлена оснастка для увеличения скорости сборки опоры в кондукторе</a:t>
            </a:r>
          </a:p>
          <a:p>
            <a:pPr marL="182541" lvl="1" indent="-18254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Сделан  «супермаркет» для заготовки на опоры</a:t>
            </a:r>
          </a:p>
          <a:p>
            <a:pPr marL="182541" lvl="1" indent="-18254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Применен «тарный </a:t>
            </a:r>
            <a:r>
              <a:rPr lang="ru-RU" sz="11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канбан</a:t>
            </a:r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» между участками цехов</a:t>
            </a:r>
          </a:p>
          <a:p>
            <a:pPr marL="182541" lvl="1" indent="-18254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171" y="2779245"/>
            <a:ext cx="4581524" cy="27698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algn="l"/>
            <a:r>
              <a:rPr lang="ru-RU" sz="1200" b="1" dirty="0">
                <a:solidFill>
                  <a:schemeClr val="tx1"/>
                </a:solidFill>
              </a:rPr>
              <a:t>Суммарные показатели по участку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11308" y="2769231"/>
            <a:ext cx="3228871" cy="276999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>
            <a:defPPr>
              <a:defRPr lang="en-US"/>
            </a:defPPr>
            <a:lvl1pPr>
              <a:defRPr sz="1200" b="1">
                <a:latin typeface="+mn-lt"/>
              </a:defRPr>
            </a:lvl1pPr>
          </a:lstStyle>
          <a:p>
            <a:r>
              <a:rPr lang="ru-RU" dirty="0"/>
              <a:t>Улучшения:</a:t>
            </a:r>
          </a:p>
        </p:txBody>
      </p:sp>
    </p:spTree>
    <p:extLst>
      <p:ext uri="{BB962C8B-B14F-4D97-AF65-F5344CB8AC3E}">
        <p14:creationId xmlns:p14="http://schemas.microsoft.com/office/powerpoint/2010/main" val="2163372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Сварочный участок: ОЕЕ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3825" y="4373980"/>
            <a:ext cx="8640960" cy="5847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</a:rPr>
              <a:t>Получено снижение неплановых остановок с 89 до 63 час. в месяц, 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</a:rPr>
              <a:t>увеличен ОЕЕ оборудования с  70% до 80%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518" y="484016"/>
            <a:ext cx="8891981" cy="397030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228600" indent="-228600">
              <a:buAutoNum type="arabicPeriod"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Утвержден перечень критического оборудования</a:t>
            </a: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	Ножницы гильотинные Н-478М, Пресс-ножницы НГ5222, Сварочное оборудование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2. Произведены работы по плану устранения критического оборудования:</a:t>
            </a: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Произведено обновление парка сварочного оборудования                            Произведена закупка пресса для замены пресс-ножниц.</a:t>
            </a: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Установлена машина плазменной резки призванная снизить загрузку гильотинных ножниц</a:t>
            </a: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3. Поддерживается минимальный запас комплектующих для внеплановых ремонтных работ.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19" y="1315632"/>
            <a:ext cx="1632682" cy="1256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58" y="1298858"/>
            <a:ext cx="1633420" cy="1253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06" y="3023421"/>
            <a:ext cx="1715449" cy="10840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69" y="1302570"/>
            <a:ext cx="1453073" cy="12462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1" y="1320800"/>
            <a:ext cx="1456836" cy="1250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1" y="3023421"/>
            <a:ext cx="2116499" cy="108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5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1920" y="1989222"/>
            <a:ext cx="4799330" cy="826168"/>
          </a:xfrm>
        </p:spPr>
        <p:txBody>
          <a:bodyPr/>
          <a:lstStyle/>
          <a:p>
            <a:r>
              <a:rPr lang="ru-RU" dirty="0"/>
              <a:t>ЭФФЕКТИВНОЕ РЕШЕНИЕ, позволившее добиться поставленных целей</a:t>
            </a:r>
          </a:p>
        </p:txBody>
      </p:sp>
    </p:spTree>
    <p:extLst>
      <p:ext uri="{BB962C8B-B14F-4D97-AF65-F5344CB8AC3E}">
        <p14:creationId xmlns:p14="http://schemas.microsoft.com/office/powerpoint/2010/main" val="328752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358AA4-3836-4B66-BC6C-CE6D634A0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700" y="2131200"/>
            <a:ext cx="8344690" cy="54691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Основной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увеличение выработки металлических стоек в смену с 10,58шт. до 14шт., на 32,5%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73E983B6-5B9D-4D3E-8925-7771E57816C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91769930"/>
              </p:ext>
            </p:extLst>
          </p:nvPr>
        </p:nvGraphicFramePr>
        <p:xfrm>
          <a:off x="337699" y="2677698"/>
          <a:ext cx="4200853" cy="22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71E17A-D185-4045-8782-C15061880F81}"/>
              </a:ext>
            </a:extLst>
          </p:cNvPr>
          <p:cNvSpPr/>
          <p:nvPr/>
        </p:nvSpPr>
        <p:spPr>
          <a:xfrm>
            <a:off x="4655761" y="3172230"/>
            <a:ext cx="437103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CIDFont+F2"/>
              </a:rPr>
              <a:t>Дополнительный эффект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Высвобождение 11% площади  сварочного цеха, что составило 130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кв.метров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Заголовок 1" descr="Краткая формулировка эффективного решения. Формулировка должна быть логически с сутью основного результата практики.&#10;">
            <a:extLst>
              <a:ext uri="{FF2B5EF4-FFF2-40B4-BE49-F238E27FC236}">
                <a16:creationId xmlns:a16="http://schemas.microsoft.com/office/drawing/2014/main" id="{8A020E5A-26FD-487F-B7F3-41A0F8FE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00" y="114301"/>
            <a:ext cx="8393551" cy="9524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Выполнение процессов сварки и сборки на одном рабочем месте с одновременной интенсификацией (сварка на одном рабочем месте вчетвером)</a:t>
            </a:r>
          </a:p>
        </p:txBody>
      </p:sp>
      <p:sp>
        <p:nvSpPr>
          <p:cNvPr id="14" name="Подзаголовок 2" descr="Должна отображать главную задачу, которую решает данное предложение, улучшение на уровне предприятия. ">
            <a:extLst>
              <a:ext uri="{FF2B5EF4-FFF2-40B4-BE49-F238E27FC236}">
                <a16:creationId xmlns:a16="http://schemas.microsoft.com/office/drawing/2014/main" id="{D8F7A089-A5F4-4B85-9590-2B1C39C787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337700" y="1164771"/>
            <a:ext cx="8402281" cy="85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72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00113" indent="-214313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Blip>
                <a:blip r:embed="rId4"/>
              </a:buBlip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43013" indent="-214313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Blip>
                <a:blip r:embed="rId4"/>
              </a:buBlip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00188" indent="-128588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Blip>
                <a:blip r:embed="rId4"/>
              </a:buBlip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Tx/>
              <a:buNone/>
            </a:pPr>
            <a:r>
              <a:rPr lang="ru-RU" b="1" dirty="0"/>
              <a:t>Основная задача цеха:</a:t>
            </a:r>
            <a:r>
              <a:rPr lang="ru-RU" dirty="0"/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увеличение выработки металлических стоек в смену</a:t>
            </a:r>
          </a:p>
        </p:txBody>
      </p:sp>
    </p:spTree>
    <p:extLst>
      <p:ext uri="{BB962C8B-B14F-4D97-AF65-F5344CB8AC3E}">
        <p14:creationId xmlns:p14="http://schemas.microsoft.com/office/powerpoint/2010/main" val="370375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665139F-B915-430D-A7F7-DCED079A4502}"/>
              </a:ext>
            </a:extLst>
          </p:cNvPr>
          <p:cNvSpPr/>
          <p:nvPr/>
        </p:nvSpPr>
        <p:spPr>
          <a:xfrm>
            <a:off x="173536" y="0"/>
            <a:ext cx="8818064" cy="481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>
                <a:rot lat="0" lon="0" rev="19799999"/>
              </a:camera>
              <a:lightRig rig="threePt" dir="t"/>
            </a:scene3d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ШАБЛОН ЭФФЕКТИВНОГО РЕШЕНИЯ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0334B-1F37-4DA3-9427-8BC3B0B1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Было                                     стало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22E572-1E39-4100-8032-F8282AB017E6}"/>
              </a:ext>
            </a:extLst>
          </p:cNvPr>
          <p:cNvSpPr/>
          <p:nvPr/>
        </p:nvSpPr>
        <p:spPr>
          <a:xfrm>
            <a:off x="772214" y="660799"/>
            <a:ext cx="4065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IDFont+F3"/>
              </a:rPr>
              <a:t>Было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1EB2D9-281B-49CE-9237-4FB290190DC4}"/>
              </a:ext>
            </a:extLst>
          </p:cNvPr>
          <p:cNvSpPr/>
          <p:nvPr/>
        </p:nvSpPr>
        <p:spPr>
          <a:xfrm>
            <a:off x="5239511" y="660799"/>
            <a:ext cx="4065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Стало</a:t>
            </a:r>
          </a:p>
        </p:txBody>
      </p:sp>
      <p:pic>
        <p:nvPicPr>
          <p:cNvPr id="9218" name="Picture 2" descr="C:\Users\fcc\Desktop\IMG_3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6" y="1386965"/>
            <a:ext cx="345271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fcc\Desktop\PANO_20200529_104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58" y="1386965"/>
            <a:ext cx="4320000" cy="27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8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3591" y="0"/>
            <a:ext cx="3638041" cy="5140444"/>
            <a:chOff x="0" y="0"/>
            <a:chExt cx="7559040" cy="1068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040" cy="106801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136" y="475488"/>
              <a:ext cx="6339840" cy="9302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1272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3591" y="0"/>
            <a:ext cx="3638041" cy="4788375"/>
            <a:chOff x="0" y="0"/>
            <a:chExt cx="7559040" cy="9949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040" cy="9948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511" y="792480"/>
              <a:ext cx="5998464" cy="8193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04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95288" y="114265"/>
            <a:ext cx="8335962" cy="43166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0000"/>
              </a:lnSpc>
              <a:buClrTx/>
              <a:buFontTx/>
              <a:buNone/>
            </a:pPr>
            <a:r>
              <a:rPr lang="en-US" sz="2600">
                <a:solidFill>
                  <a:srgbClr val="1E86C8"/>
                </a:solidFill>
                <a:latin typeface="Verdana" charset="0"/>
              </a:rPr>
              <a:t>Рабочая группа проекта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19731" y="1709211"/>
            <a:ext cx="1119515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>
                <a:solidFill>
                  <a:srgbClr val="171616"/>
                </a:solidFill>
                <a:latin typeface="Verdana" charset="0"/>
              </a:rPr>
              <a:t>Грехов К.А</a:t>
            </a:r>
            <a:r>
              <a:rPr lang="ru-RU" sz="1100">
                <a:solidFill>
                  <a:srgbClr val="171616"/>
                </a:solidFill>
                <a:latin typeface="Verdana" charset="0"/>
              </a:rPr>
              <a:t>.</a:t>
            </a:r>
          </a:p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700">
                <a:solidFill>
                  <a:srgbClr val="171616"/>
                </a:solidFill>
                <a:latin typeface="Verdana" charset="0"/>
              </a:rPr>
              <a:t>Владелец процесса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801610" y="1715558"/>
            <a:ext cx="1127530" cy="47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>
                <a:solidFill>
                  <a:srgbClr val="171616"/>
                </a:solidFill>
                <a:latin typeface="Verdana" charset="0"/>
              </a:rPr>
              <a:t>Грехов Д.В.</a:t>
            </a:r>
          </a:p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700">
                <a:solidFill>
                  <a:srgbClr val="171616"/>
                </a:solidFill>
                <a:latin typeface="Verdana" charset="0"/>
              </a:rPr>
              <a:t>Руководитель </a:t>
            </a:r>
            <a:br>
              <a:rPr lang="ru-RU" sz="700">
                <a:solidFill>
                  <a:srgbClr val="171616"/>
                </a:solidFill>
                <a:latin typeface="Verdana" charset="0"/>
              </a:rPr>
            </a:br>
            <a:r>
              <a:rPr lang="ru-RU" sz="700">
                <a:solidFill>
                  <a:srgbClr val="171616"/>
                </a:solidFill>
                <a:latin typeface="Verdana" charset="0"/>
              </a:rPr>
              <a:t>рабочей группы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9388" y="539584"/>
            <a:ext cx="2792412" cy="245987"/>
          </a:xfrm>
          <a:prstGeom prst="rect">
            <a:avLst/>
          </a:prstGeom>
          <a:solidFill>
            <a:srgbClr val="BFE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7338" y="553867"/>
            <a:ext cx="2312987" cy="27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171616"/>
                </a:solidFill>
                <a:latin typeface="Verdana" charset="0"/>
              </a:rPr>
              <a:t>Руководители проекта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125788" y="542758"/>
            <a:ext cx="2736850" cy="245987"/>
          </a:xfrm>
          <a:prstGeom prst="rect">
            <a:avLst/>
          </a:prstGeom>
          <a:solidFill>
            <a:srgbClr val="BFE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062289" y="558627"/>
            <a:ext cx="3030537" cy="27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171616"/>
                </a:solidFill>
                <a:latin typeface="Verdana" charset="0"/>
              </a:rPr>
              <a:t>Руководитель проекта от ФЦК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232438" y="1788561"/>
            <a:ext cx="231451" cy="2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>
                <a:solidFill>
                  <a:srgbClr val="171616"/>
                </a:solidFill>
                <a:latin typeface="Verdana" charset="0"/>
              </a:rPr>
              <a:t>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156326" y="542758"/>
            <a:ext cx="2474913" cy="250748"/>
          </a:xfrm>
          <a:prstGeom prst="rect">
            <a:avLst/>
          </a:prstGeom>
          <a:solidFill>
            <a:srgbClr val="BFE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146800" y="564975"/>
            <a:ext cx="2439988" cy="27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171616"/>
                </a:solidFill>
                <a:latin typeface="Verdana" charset="0"/>
              </a:rPr>
              <a:t>Команда проекта от РЦК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713700" y="1753647"/>
            <a:ext cx="231451" cy="2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>
                <a:solidFill>
                  <a:srgbClr val="171616"/>
                </a:solidFill>
                <a:latin typeface="Verdana" charset="0"/>
              </a:rPr>
              <a:t>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8048788" y="1758408"/>
            <a:ext cx="231451" cy="2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>
                <a:solidFill>
                  <a:srgbClr val="171616"/>
                </a:solidFill>
                <a:latin typeface="Verdana" charset="0"/>
              </a:rPr>
              <a:t> 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169864" y="2220227"/>
            <a:ext cx="8459787" cy="253922"/>
          </a:xfrm>
          <a:prstGeom prst="rect">
            <a:avLst/>
          </a:prstGeom>
          <a:solidFill>
            <a:srgbClr val="BFE4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2266950" y="2256728"/>
            <a:ext cx="4837113" cy="27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>
                <a:solidFill>
                  <a:srgbClr val="171616"/>
                </a:solidFill>
                <a:latin typeface="Verdana" charset="0"/>
              </a:rPr>
              <a:t>Команда проекта от АО «Форатек ЭТС»»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08000" y="3389854"/>
            <a:ext cx="1375996" cy="2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>
                <a:solidFill>
                  <a:srgbClr val="171616"/>
                </a:solidFill>
                <a:latin typeface="Verdana" charset="0"/>
              </a:rPr>
              <a:t>Максимов И.В.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4437063" y="3408898"/>
            <a:ext cx="1210886" cy="2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>
                <a:solidFill>
                  <a:srgbClr val="171616"/>
                </a:solidFill>
                <a:latin typeface="Verdana" charset="0"/>
              </a:rPr>
              <a:t>Сергеев Н.В.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405563" y="4718181"/>
            <a:ext cx="1610034" cy="2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>
                <a:solidFill>
                  <a:srgbClr val="171616"/>
                </a:solidFill>
                <a:latin typeface="Verdana" charset="0"/>
              </a:rPr>
              <a:t>Хамидуллин М.Ф.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603625" y="4718181"/>
            <a:ext cx="1501030" cy="2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>
                <a:solidFill>
                  <a:srgbClr val="171616"/>
                </a:solidFill>
                <a:latin typeface="Verdana" charset="0"/>
              </a:rPr>
              <a:t>Скобкарева С.С.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838201" y="4719768"/>
            <a:ext cx="1201268" cy="2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>
                <a:solidFill>
                  <a:srgbClr val="171616"/>
                </a:solidFill>
                <a:latin typeface="Verdana" charset="0"/>
              </a:rPr>
              <a:t>Сергеев В.А.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573838" y="3488249"/>
            <a:ext cx="1271800" cy="2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>
                <a:solidFill>
                  <a:srgbClr val="171616"/>
                </a:solidFill>
                <a:latin typeface="Verdana" charset="0"/>
              </a:rPr>
              <a:t>Рычкова И.А.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2489201" y="3421594"/>
            <a:ext cx="1279815" cy="2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>
                <a:solidFill>
                  <a:srgbClr val="171616"/>
                </a:solidFill>
                <a:latin typeface="Verdana" charset="0"/>
              </a:rPr>
              <a:t>Романов А.Ф.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596225" y="1855215"/>
            <a:ext cx="231451" cy="2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/>
          <a:p>
            <a:pPr algn="ctr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>
                <a:solidFill>
                  <a:srgbClr val="171616"/>
                </a:solidFill>
                <a:latin typeface="Verdana" charset="0"/>
              </a:rPr>
              <a:t> 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3987800" y="1813953"/>
            <a:ext cx="1176338" cy="2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>
                <a:solidFill>
                  <a:srgbClr val="171616"/>
                </a:solidFill>
                <a:latin typeface="Verdana" charset="0"/>
              </a:rPr>
              <a:t>Клячев Г.С.</a:t>
            </a: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5961063" y="1836171"/>
            <a:ext cx="1176337" cy="26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>
                <a:solidFill>
                  <a:srgbClr val="171616"/>
                </a:solidFill>
                <a:latin typeface="Verdana" charset="0"/>
              </a:rPr>
              <a:t>Васюк С.А.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7392989" y="1840932"/>
            <a:ext cx="1520825" cy="42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b="1">
                <a:solidFill>
                  <a:srgbClr val="171616"/>
                </a:solidFill>
                <a:latin typeface="Verdana" charset="0"/>
              </a:rPr>
              <a:t>Тихомирова М.Н.</a:t>
            </a:r>
          </a:p>
        </p:txBody>
      </p:sp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9" y="828419"/>
            <a:ext cx="701675" cy="84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828420"/>
            <a:ext cx="857250" cy="89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4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9" t="32436" r="47772" b="51160"/>
          <a:stretch>
            <a:fillRect/>
          </a:stretch>
        </p:blipFill>
        <p:spPr bwMode="auto">
          <a:xfrm>
            <a:off x="4032251" y="818898"/>
            <a:ext cx="779463" cy="99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399" t="32436" r="47772" b="511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5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r="11922" b="14624"/>
          <a:stretch>
            <a:fillRect/>
          </a:stretch>
        </p:blipFill>
        <p:spPr bwMode="auto">
          <a:xfrm>
            <a:off x="5975351" y="818898"/>
            <a:ext cx="936625" cy="100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207" r="11922" b="146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6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9" t="57109" r="41064" b="19730"/>
          <a:stretch>
            <a:fillRect/>
          </a:stretch>
        </p:blipFill>
        <p:spPr bwMode="auto">
          <a:xfrm>
            <a:off x="7488238" y="828420"/>
            <a:ext cx="863600" cy="101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7429" t="57109" r="41064" b="197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7" name="Picture 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18586"/>
            <a:ext cx="827088" cy="84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8" name="Picture 3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4" y="2515411"/>
            <a:ext cx="625475" cy="88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9" name="Picture 3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515412"/>
            <a:ext cx="674688" cy="87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0" name="Picture 3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9" y="2591588"/>
            <a:ext cx="796925" cy="85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1" name="Picture 3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42170"/>
            <a:ext cx="890588" cy="93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2" name="Picture 3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6" y="3742170"/>
            <a:ext cx="1046163" cy="93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53" name="Picture 3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742170"/>
            <a:ext cx="731838" cy="95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835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3591" y="0"/>
            <a:ext cx="3638041" cy="4788375"/>
            <a:chOff x="0" y="0"/>
            <a:chExt cx="7559040" cy="9949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040" cy="9948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6591" y="743712"/>
              <a:ext cx="6120384" cy="86197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591" y="2243328"/>
              <a:ext cx="4437888" cy="7632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2232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3591" y="0"/>
            <a:ext cx="3638041" cy="4741311"/>
            <a:chOff x="0" y="0"/>
            <a:chExt cx="7559040" cy="9851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040" cy="98511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208" y="804672"/>
              <a:ext cx="4486656" cy="8973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1119" y="2816351"/>
              <a:ext cx="1706880" cy="134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239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3591" y="0"/>
            <a:ext cx="3638041" cy="5143194"/>
            <a:chOff x="0" y="0"/>
            <a:chExt cx="7559040" cy="10686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9040" cy="106862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208" y="743712"/>
              <a:ext cx="5291328" cy="80954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4416" y="8705088"/>
              <a:ext cx="97536" cy="1097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0176" y="8680704"/>
              <a:ext cx="512063" cy="1341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5423" y="8668512"/>
              <a:ext cx="585215" cy="158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665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1E86C8"/>
                </a:solidFill>
                <a:cs typeface="Times New Roman" panose="02020603050405020304" pitchFamily="18" charset="0"/>
              </a:rPr>
              <a:t>Контакты руководителя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dirty="0">
                <a:cs typeface="Times New Roman" panose="02020603050405020304" pitchFamily="18" charset="0"/>
              </a:rPr>
              <a:t>Грехов Денис +7 90454 349 19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О предприятии в цифрах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62879046"/>
              </p:ext>
            </p:extLst>
          </p:nvPr>
        </p:nvGraphicFramePr>
        <p:xfrm>
          <a:off x="216938" y="1987669"/>
          <a:ext cx="4688488" cy="147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2287919"/>
              </p:ext>
            </p:extLst>
          </p:nvPr>
        </p:nvGraphicFramePr>
        <p:xfrm>
          <a:off x="4520988" y="1936065"/>
          <a:ext cx="4545975" cy="144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61563927"/>
              </p:ext>
            </p:extLst>
          </p:nvPr>
        </p:nvGraphicFramePr>
        <p:xfrm>
          <a:off x="0" y="3287389"/>
          <a:ext cx="8868978" cy="1741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432315" y="3384767"/>
            <a:ext cx="3771195" cy="2808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Производительность,  млн рублей/чел.</a:t>
            </a:r>
            <a:endParaRPr lang="ru-RU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2626BA-2D1A-41F4-86D7-988EBEC1F984}"/>
              </a:ext>
            </a:extLst>
          </p:cNvPr>
          <p:cNvSpPr txBox="1"/>
          <p:nvPr/>
        </p:nvSpPr>
        <p:spPr>
          <a:xfrm>
            <a:off x="207315" y="1710670"/>
            <a:ext cx="871010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ЦЕЛЕВЫЕ ПОКАЗАТЕЛИ ПРОЕКТА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A8B3B05-DAC1-4DA0-97B4-468BEF2C5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227542"/>
              </p:ext>
            </p:extLst>
          </p:nvPr>
        </p:nvGraphicFramePr>
        <p:xfrm>
          <a:off x="4520988" y="1119289"/>
          <a:ext cx="439643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1282">
                  <a:extLst>
                    <a:ext uri="{9D8B030D-6E8A-4147-A177-3AD203B41FA5}">
                      <a16:colId xmlns:a16="http://schemas.microsoft.com/office/drawing/2014/main" val="1140082132"/>
                    </a:ext>
                  </a:extLst>
                </a:gridCol>
                <a:gridCol w="2495153">
                  <a:extLst>
                    <a:ext uri="{9D8B030D-6E8A-4147-A177-3AD203B41FA5}">
                      <a16:colId xmlns:a16="http://schemas.microsoft.com/office/drawing/2014/main" val="3798042750"/>
                    </a:ext>
                  </a:extLst>
                </a:gridCol>
              </a:tblGrid>
              <a:tr h="49702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dirty="0"/>
                        <a:t>Тип производства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None/>
                      </a:pPr>
                      <a:r>
                        <a:rPr lang="ru-RU" sz="7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(Единичное/Серийное/Массовое)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Серийное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dirty="0"/>
                        <a:t>Объем производства 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None/>
                      </a:pPr>
                      <a:r>
                        <a:rPr lang="ru-RU" sz="7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(в натуральных показателях)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ru-RU" sz="1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000</a:t>
                      </a:r>
                      <a:r>
                        <a:rPr lang="ru-RU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000" dirty="0"/>
                        <a:t>шт.</a:t>
                      </a:r>
                      <a:r>
                        <a:rPr lang="ru-RU" sz="1000" baseline="0" dirty="0"/>
                        <a:t> в </a:t>
                      </a:r>
                      <a:r>
                        <a:rPr lang="ru-RU" sz="1000" dirty="0"/>
                        <a:t>год</a:t>
                      </a:r>
                      <a:endParaRPr lang="ru-RU" sz="1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0081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87AB3D-A6BC-405B-ACD7-8264C989C353}"/>
              </a:ext>
            </a:extLst>
          </p:cNvPr>
          <p:cNvSpPr/>
          <p:nvPr/>
        </p:nvSpPr>
        <p:spPr>
          <a:xfrm>
            <a:off x="207315" y="1080755"/>
            <a:ext cx="4145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n-lt"/>
              </a:rPr>
              <a:t>Вид деятельности</a:t>
            </a:r>
          </a:p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42.12. </a:t>
            </a:r>
            <a:r>
              <a:rPr lang="ru-RU" sz="1200" dirty="0"/>
              <a:t>Строительство железных дорог и метро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479F38-15B6-402B-ACED-970F127DE6C4}"/>
              </a:ext>
            </a:extLst>
          </p:cNvPr>
          <p:cNvSpPr/>
          <p:nvPr/>
        </p:nvSpPr>
        <p:spPr>
          <a:xfrm>
            <a:off x="216938" y="487752"/>
            <a:ext cx="87004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АО «</a:t>
            </a:r>
            <a:r>
              <a:rPr lang="ru-RU" sz="1500" dirty="0" err="1"/>
              <a:t>Форатек</a:t>
            </a:r>
            <a:r>
              <a:rPr lang="ru-RU" sz="1500" dirty="0"/>
              <a:t> ЭТС" - это стабильная и процветающая компания, выполняющая комплексные работы на объектах железнодорожной инфраструктуры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50ADE34A-4D8D-4253-A579-EDF9B9945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830402"/>
              </p:ext>
            </p:extLst>
          </p:nvPr>
        </p:nvGraphicFramePr>
        <p:xfrm>
          <a:off x="4562369" y="3296443"/>
          <a:ext cx="4545975" cy="137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8490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>
            <a:extLst>
              <a:ext uri="{FF2B5EF4-FFF2-40B4-BE49-F238E27FC236}">
                <a16:creationId xmlns:a16="http://schemas.microsoft.com/office/drawing/2014/main" id="{D1E4BD10-E4FA-40F2-9C4B-DD8FA7E30E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7234" y="2219345"/>
            <a:ext cx="5363017" cy="25791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4007" tIns="54007" rIns="54007" bIns="5400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671513" eaLnBrk="1" hangingPunct="1">
              <a:buClr>
                <a:srgbClr val="44546A"/>
              </a:buClr>
              <a:buSzPct val="120000"/>
              <a:defRPr/>
            </a:pPr>
            <a:endParaRPr lang="en-GB" sz="975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Информация о пилотном потоке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6162" y="1944673"/>
            <a:ext cx="3299833" cy="934046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/>
              <a:t>О заказчике:</a:t>
            </a:r>
          </a:p>
          <a:p>
            <a:pPr marL="87313" lvl="3" indent="-87313" eaLnBrk="1" hangingPunct="1">
              <a:lnSpc>
                <a:spcPct val="90000"/>
              </a:lnSpc>
              <a:spcBef>
                <a:spcPts val="375"/>
              </a:spcBef>
              <a:buBlip>
                <a:blip r:embed="rId3"/>
              </a:buBlip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ОАО «РЖД» потребитель 70% продукции на прямых договорах</a:t>
            </a:r>
          </a:p>
          <a:p>
            <a:pPr marL="87313" lvl="3" indent="-87313" eaLnBrk="1" hangingPunct="1">
              <a:lnSpc>
                <a:spcPct val="90000"/>
              </a:lnSpc>
              <a:spcBef>
                <a:spcPts val="375"/>
              </a:spcBef>
              <a:buBlip>
                <a:blip r:embed="rId3"/>
              </a:buBlip>
            </a:pPr>
            <a:r>
              <a:rPr lang="ru-RU"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Продукция используется при электрификации и модернизации объектов инфраструктуры железных дорог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865028753"/>
              </p:ext>
            </p:extLst>
          </p:nvPr>
        </p:nvGraphicFramePr>
        <p:xfrm>
          <a:off x="7936" y="2878719"/>
          <a:ext cx="3583876" cy="202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86163" y="578502"/>
            <a:ext cx="3099328" cy="1366171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/>
              <a:t>О продукте:</a:t>
            </a:r>
          </a:p>
          <a:p>
            <a:pPr marL="0" lvl="3" eaLnBrk="1" hangingPunct="1">
              <a:lnSpc>
                <a:spcPct val="90000"/>
              </a:lnSpc>
              <a:spcBef>
                <a:spcPts val="375"/>
              </a:spcBef>
            </a:pPr>
            <a:r>
              <a:rPr lang="ru-RU" sz="10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Металлические стойки  </a:t>
            </a:r>
            <a:r>
              <a:rPr lang="ru-RU" sz="1000" dirty="0">
                <a:solidFill>
                  <a:schemeClr val="tx1"/>
                </a:solidFill>
                <a:latin typeface="+mj-lt"/>
              </a:rPr>
              <a:t>предназначены для использования в качестве основного несущего элемента в составе промежуточных, переходных и анкерных опор контактной сети для монтажа на них кронштейнов, консолей и жестких поперечин</a:t>
            </a:r>
            <a:r>
              <a:rPr lang="ru-RU" sz="10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F6D4312-8A73-4B07-8B07-24CB01914A54}"/>
              </a:ext>
            </a:extLst>
          </p:cNvPr>
          <p:cNvSpPr/>
          <p:nvPr/>
        </p:nvSpPr>
        <p:spPr>
          <a:xfrm>
            <a:off x="5650993" y="690228"/>
            <a:ext cx="3062602" cy="12544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  <a:cs typeface="Arial" panose="020B0604020202020204" pitchFamily="34" charset="0"/>
              </a:rPr>
              <a:t>ОСНОВНЫЕ НАПРАВЛЕНИЯ ОПТИМИЗАЦИИ ПОТОКА:</a:t>
            </a:r>
          </a:p>
          <a:p>
            <a:pPr marL="87313" lvl="3" indent="-87313" eaLnBrk="1" hangingPunct="1">
              <a:lnSpc>
                <a:spcPct val="90000"/>
              </a:lnSpc>
              <a:spcBef>
                <a:spcPts val="375"/>
              </a:spcBef>
              <a:buBlip>
                <a:blip r:embed="rId3"/>
              </a:buBlip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времени протекания процесса;</a:t>
            </a:r>
          </a:p>
          <a:p>
            <a:pPr marL="87313" lvl="3" indent="-87313" eaLnBrk="1" hangingPunct="1">
              <a:lnSpc>
                <a:spcPct val="90000"/>
              </a:lnSpc>
              <a:spcBef>
                <a:spcPts val="375"/>
              </a:spcBef>
              <a:buBlip>
                <a:blip r:embed="rId3"/>
              </a:buBlip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Снижение объема незавершенного производства;</a:t>
            </a:r>
          </a:p>
          <a:p>
            <a:pPr marL="87313" lvl="3" indent="-87313" eaLnBrk="1" hangingPunct="1">
              <a:lnSpc>
                <a:spcPct val="90000"/>
              </a:lnSpc>
              <a:spcBef>
                <a:spcPts val="375"/>
              </a:spcBef>
              <a:buBlip>
                <a:blip r:embed="rId3"/>
              </a:buBlip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выработки стоек в смену.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007040-BC90-4448-A2A1-3C75C393BDFB}"/>
              </a:ext>
            </a:extLst>
          </p:cNvPr>
          <p:cNvSpPr txBox="1"/>
          <p:nvPr/>
        </p:nvSpPr>
        <p:spPr>
          <a:xfrm>
            <a:off x="3697236" y="2225583"/>
            <a:ext cx="5363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+mn-lt"/>
              </a:rPr>
              <a:t>Показатели потока: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C931E44-2506-4649-A555-D666A3E226B6}"/>
              </a:ext>
            </a:extLst>
          </p:cNvPr>
          <p:cNvSpPr/>
          <p:nvPr/>
        </p:nvSpPr>
        <p:spPr>
          <a:xfrm>
            <a:off x="3697235" y="2531589"/>
            <a:ext cx="1785993" cy="4247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accent5">
                    <a:lumMod val="75000"/>
                  </a:schemeClr>
                </a:solidFill>
              </a:rPr>
              <a:t>Время протекания процесса (ВПП), минут</a:t>
            </a:r>
            <a:endParaRPr lang="ru-RU" sz="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91909C3-FF24-4922-AB02-F75123E280A5}"/>
              </a:ext>
            </a:extLst>
          </p:cNvPr>
          <p:cNvSpPr/>
          <p:nvPr/>
        </p:nvSpPr>
        <p:spPr>
          <a:xfrm>
            <a:off x="5483229" y="2531589"/>
            <a:ext cx="1785600" cy="4247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accent5">
                    <a:lumMod val="75000"/>
                  </a:schemeClr>
                </a:solidFill>
              </a:rPr>
              <a:t>Незавершенное производство (НЗП), шт.                      (тыс. руб.)  </a:t>
            </a:r>
            <a:endParaRPr lang="ru-RU" sz="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3693F82-EA8D-492B-ABC4-B69A05DB81FA}"/>
              </a:ext>
            </a:extLst>
          </p:cNvPr>
          <p:cNvSpPr/>
          <p:nvPr/>
        </p:nvSpPr>
        <p:spPr>
          <a:xfrm>
            <a:off x="7272280" y="2531589"/>
            <a:ext cx="1778008" cy="4247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accent5">
                    <a:lumMod val="75000"/>
                  </a:schemeClr>
                </a:solidFill>
              </a:rPr>
              <a:t>Выработка, шт./смена</a:t>
            </a:r>
            <a:endParaRPr lang="ru-RU" sz="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CEBE216A-D81F-4348-906D-080BB4DFD42B}"/>
              </a:ext>
            </a:extLst>
          </p:cNvPr>
          <p:cNvCxnSpPr/>
          <p:nvPr/>
        </p:nvCxnSpPr>
        <p:spPr>
          <a:xfrm>
            <a:off x="7275453" y="3005089"/>
            <a:ext cx="0" cy="1817565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F8D96713-3305-4C38-865D-69495A425D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529076"/>
              </p:ext>
            </p:extLst>
          </p:nvPr>
        </p:nvGraphicFramePr>
        <p:xfrm>
          <a:off x="3688786" y="2967204"/>
          <a:ext cx="1790812" cy="181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id="{D987C873-9E52-4906-8170-0FA7CCF58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410757"/>
              </p:ext>
            </p:extLst>
          </p:nvPr>
        </p:nvGraphicFramePr>
        <p:xfrm>
          <a:off x="7259933" y="2968513"/>
          <a:ext cx="1790812" cy="181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4" name="Диаграмма 43">
            <a:extLst>
              <a:ext uri="{FF2B5EF4-FFF2-40B4-BE49-F238E27FC236}">
                <a16:creationId xmlns:a16="http://schemas.microsoft.com/office/drawing/2014/main" id="{8A0FBC86-9C4F-459F-97B3-6270833B9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943190"/>
              </p:ext>
            </p:extLst>
          </p:nvPr>
        </p:nvGraphicFramePr>
        <p:xfrm>
          <a:off x="5482099" y="2982257"/>
          <a:ext cx="1790812" cy="181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DF0C06D-4390-488A-85EE-F1048417C2A5}"/>
              </a:ext>
            </a:extLst>
          </p:cNvPr>
          <p:cNvCxnSpPr/>
          <p:nvPr/>
        </p:nvCxnSpPr>
        <p:spPr>
          <a:xfrm>
            <a:off x="5495118" y="3016714"/>
            <a:ext cx="0" cy="1817565"/>
          </a:xfrm>
          <a:prstGeom prst="lin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26" y="475445"/>
            <a:ext cx="1115425" cy="168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Оптимизация процесса изготовления опор</a:t>
            </a: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6640985" y="4127498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C33C34FD-A43B-634A-9B8C-9626670F7CE8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33"/>
          <p:cNvSpPr/>
          <p:nvPr/>
        </p:nvSpPr>
        <p:spPr>
          <a:xfrm>
            <a:off x="108504" y="624381"/>
            <a:ext cx="4500000" cy="199954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lIns="93285" tIns="46642" rIns="93285" bIns="46642" rtlCol="0" anchor="ctr"/>
          <a:lstStyle/>
          <a:p>
            <a:pPr algn="ctr" defTabSz="914096">
              <a:defRPr/>
            </a:pPr>
            <a:endParaRPr lang="ru-RU" sz="1200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Прямоугольник 34"/>
          <p:cNvSpPr/>
          <p:nvPr/>
        </p:nvSpPr>
        <p:spPr>
          <a:xfrm>
            <a:off x="108504" y="2679799"/>
            <a:ext cx="4500000" cy="207431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lIns="93285" tIns="46642" rIns="93285" bIns="46642" rtlCol="0" anchor="ctr"/>
          <a:lstStyle/>
          <a:p>
            <a:pPr algn="ctr" defTabSz="914096">
              <a:defRPr/>
            </a:pPr>
            <a:endParaRPr lang="ru-RU" dirty="0"/>
          </a:p>
        </p:txBody>
      </p:sp>
      <p:sp>
        <p:nvSpPr>
          <p:cNvPr id="8" name="Прямоугольник 35"/>
          <p:cNvSpPr/>
          <p:nvPr/>
        </p:nvSpPr>
        <p:spPr>
          <a:xfrm>
            <a:off x="4659785" y="624380"/>
            <a:ext cx="4500000" cy="199954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lIns="93285" tIns="46642" rIns="93285" bIns="46642" rtlCol="0" anchor="ctr"/>
          <a:lstStyle/>
          <a:p>
            <a:pPr defTabSz="914096">
              <a:defRPr/>
            </a:pPr>
            <a:endParaRPr lang="ru-RU" sz="900" kern="0" dirty="0">
              <a:solidFill>
                <a:srgbClr val="414142"/>
              </a:solidFill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797" y="2691023"/>
            <a:ext cx="4130404" cy="278861"/>
          </a:xfrm>
          <a:prstGeom prst="rect">
            <a:avLst/>
          </a:prstGeom>
          <a:noFill/>
        </p:spPr>
        <p:txBody>
          <a:bodyPr wrap="square" lIns="93285" tIns="46642" rIns="93285" bIns="46642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 defTabSz="914096">
              <a:defRPr/>
            </a:pPr>
            <a:r>
              <a:rPr lang="en-US" sz="1200" u="sng" kern="0" dirty="0">
                <a:solidFill>
                  <a:srgbClr val="3E87BD">
                    <a:lumMod val="75000"/>
                  </a:srgbClr>
                </a:solidFill>
              </a:rPr>
              <a:t>3</a:t>
            </a:r>
            <a:r>
              <a:rPr lang="ru-RU" sz="1200" u="sng" kern="0" dirty="0">
                <a:solidFill>
                  <a:srgbClr val="3E87BD">
                    <a:lumMod val="75000"/>
                  </a:srgbClr>
                </a:solidFill>
              </a:rPr>
              <a:t>. Цели проекта и плановый эффект</a:t>
            </a:r>
          </a:p>
        </p:txBody>
      </p:sp>
      <p:sp>
        <p:nvSpPr>
          <p:cNvPr id="10" name="TextBox 65"/>
          <p:cNvSpPr txBox="1">
            <a:spLocks noChangeArrowheads="1"/>
          </p:cNvSpPr>
          <p:nvPr/>
        </p:nvSpPr>
        <p:spPr bwMode="auto">
          <a:xfrm>
            <a:off x="108504" y="637497"/>
            <a:ext cx="4395257" cy="22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85" tIns="46642" rIns="93285" bIns="46642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 defTabSz="914096">
              <a:spcAft>
                <a:spcPts val="600"/>
              </a:spcAft>
              <a:defRPr/>
            </a:pPr>
            <a:r>
              <a:rPr lang="ru-RU" sz="1100" kern="0" dirty="0">
                <a:solidFill>
                  <a:schemeClr val="tx1"/>
                </a:solidFill>
                <a:latin typeface="+mn-lt"/>
              </a:rPr>
              <a:t>1. Вовлеченные лица и рамки проекта</a:t>
            </a:r>
            <a:endParaRPr lang="ru-RU" altLang="ru-RU" sz="1100" kern="0" dirty="0">
              <a:solidFill>
                <a:schemeClr val="tx1"/>
              </a:solidFill>
              <a:latin typeface="+mn-lt"/>
            </a:endParaRPr>
          </a:p>
          <a:p>
            <a:r>
              <a:rPr lang="ru-RU" altLang="ru-RU" sz="1100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Заказчик:</a:t>
            </a:r>
            <a:r>
              <a:rPr lang="ru-RU" altLang="ru-RU" sz="1100" b="0" u="none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департамент контактной сети(ДКС)</a:t>
            </a:r>
          </a:p>
          <a:p>
            <a:r>
              <a:rPr lang="ru-RU" altLang="ru-RU" sz="1100" b="0" u="none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АО «</a:t>
            </a:r>
            <a:r>
              <a:rPr lang="ru-RU" altLang="ru-RU" sz="1100" b="0" u="none" kern="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Форатек</a:t>
            </a:r>
            <a:r>
              <a:rPr lang="ru-RU" altLang="ru-RU" sz="1100" b="0" u="none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ЭТС»</a:t>
            </a:r>
          </a:p>
          <a:p>
            <a:r>
              <a:rPr lang="ru-RU" altLang="ru-RU" sz="1100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Периметр: </a:t>
            </a:r>
            <a:r>
              <a:rPr lang="ru-RU" altLang="ru-RU" sz="1100" b="0" u="none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Склад №4, Цех металлоконструкций, ДКС</a:t>
            </a:r>
          </a:p>
          <a:p>
            <a:r>
              <a:rPr lang="ru-RU" altLang="ru-RU" sz="1100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Границы процесса: </a:t>
            </a:r>
            <a:r>
              <a:rPr lang="ru-RU" altLang="ru-RU" sz="1100" b="0" u="none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склад№4-склад готовой продукции</a:t>
            </a:r>
          </a:p>
          <a:p>
            <a:r>
              <a:rPr lang="ru-RU" altLang="ru-RU" sz="1100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Владелец </a:t>
            </a:r>
            <a:r>
              <a:rPr lang="ru-RU" altLang="ru-RU" sz="1100" kern="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процесса</a:t>
            </a:r>
            <a:r>
              <a:rPr lang="ru-RU" altLang="ru-RU" sz="1100" b="0" u="none" kern="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:Грехов</a:t>
            </a:r>
            <a:r>
              <a:rPr lang="ru-RU" altLang="ru-RU" sz="1100" b="0" u="none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К.А.-генеральный директор </a:t>
            </a:r>
          </a:p>
          <a:p>
            <a:r>
              <a:rPr lang="ru-RU" altLang="ru-RU" sz="1100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Руководитель проекта: </a:t>
            </a:r>
            <a:r>
              <a:rPr lang="ru-RU" altLang="ru-RU" sz="1100" b="0" u="none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Грехов Д.В.-начальник цеха</a:t>
            </a:r>
          </a:p>
          <a:p>
            <a:r>
              <a:rPr lang="ru-RU" altLang="ru-RU" sz="1100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Команда проекта: </a:t>
            </a:r>
            <a:r>
              <a:rPr lang="ru-RU" altLang="ru-RU" sz="1100" b="0" u="none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Сергеев В.А.-главный технолог, Сергеев Н.В.-инженер-технолог, Рычкова И.А.-технолог, Романов А.Ф.-мастер цеха, </a:t>
            </a:r>
            <a:r>
              <a:rPr lang="ru-RU" altLang="ru-RU" sz="1100" b="0" u="none" kern="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Хамидуллин</a:t>
            </a:r>
            <a:r>
              <a:rPr lang="ru-RU" altLang="ru-RU" sz="1100" b="0" u="none" kern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М.Ф.-механик, Максимов И.В.-начальник юридического отдела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4645008" y="634024"/>
            <a:ext cx="4384692" cy="99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85" tIns="46642" rIns="93285" bIns="46642" rtlCol="0">
            <a:spAutoFit/>
          </a:bodyPr>
          <a:lstStyle>
            <a:defPPr>
              <a:defRPr lang="ru-RU"/>
            </a:defPPr>
            <a:lvl1pPr eaLnBrk="1" hangingPunct="1">
              <a:spcBef>
                <a:spcPts val="300"/>
              </a:spcBef>
              <a:spcAft>
                <a:spcPts val="300"/>
              </a:spcAft>
              <a:defRPr sz="1400">
                <a:solidFill>
                  <a:srgbClr val="414142"/>
                </a:solidFill>
              </a:defRPr>
            </a:lvl1pPr>
          </a:lstStyle>
          <a:p>
            <a:pPr algn="ctr" defTabSz="914096">
              <a:defRPr/>
            </a:pPr>
            <a:r>
              <a:rPr lang="en-US" sz="1200" b="1" u="sng" kern="0" dirty="0">
                <a:solidFill>
                  <a:schemeClr val="tx1"/>
                </a:solidFill>
                <a:latin typeface="+mn-lt"/>
              </a:rPr>
              <a:t>2</a:t>
            </a:r>
            <a:r>
              <a:rPr lang="ru-RU" sz="1200" b="1" u="sng" kern="0" dirty="0">
                <a:solidFill>
                  <a:schemeClr val="tx1"/>
                </a:solidFill>
                <a:latin typeface="+mn-lt"/>
              </a:rPr>
              <a:t>. Обоснование выбора</a:t>
            </a:r>
          </a:p>
          <a:p>
            <a:pPr algn="ctr" defTabSz="914096">
              <a:defRPr/>
            </a:pPr>
            <a:r>
              <a:rPr lang="ru-RU" sz="1200" b="1" u="sng" kern="0" dirty="0">
                <a:solidFill>
                  <a:schemeClr val="tx1"/>
                </a:solidFill>
                <a:latin typeface="+mn-lt"/>
              </a:rPr>
              <a:t>Ключевой риск: </a:t>
            </a:r>
            <a:r>
              <a:rPr lang="ru-RU" sz="1200" b="1" kern="0" dirty="0">
                <a:solidFill>
                  <a:schemeClr val="tx1"/>
                </a:solidFill>
                <a:latin typeface="+mn-lt"/>
              </a:rPr>
              <a:t>Невыполнение заказа в срок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00" spc="-1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/>
              </a:rPr>
              <a:t>Упущенная финансовая выгода.</a:t>
            </a:r>
          </a:p>
          <a:p>
            <a:pPr marL="182563" indent="-182563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900" spc="-1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/>
              </a:rPr>
              <a:t>Рост НЗП.</a:t>
            </a:r>
          </a:p>
          <a:p>
            <a:pPr algn="just" fontAlgn="base">
              <a:spcBef>
                <a:spcPts val="0"/>
              </a:spcBef>
              <a:spcAft>
                <a:spcPts val="0"/>
              </a:spcAft>
            </a:pPr>
            <a:endParaRPr lang="ru-RU" altLang="ru-RU" sz="900" spc="-10" dirty="0">
              <a:solidFill>
                <a:schemeClr val="accent5">
                  <a:lumMod val="75000"/>
                </a:schemeClr>
              </a:solidFill>
              <a:latin typeface="+mn-lt"/>
              <a:cs typeface="Arial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847376"/>
              </p:ext>
            </p:extLst>
          </p:nvPr>
        </p:nvGraphicFramePr>
        <p:xfrm>
          <a:off x="206347" y="2988059"/>
          <a:ext cx="4297413" cy="1689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5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73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Показатель, ед. изм.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База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Идеал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66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/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ВПП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95,75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87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Выработка, шт./смена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10,58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876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НЗП, шт.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05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Номер слайда 2"/>
          <p:cNvSpPr txBox="1">
            <a:spLocks/>
          </p:cNvSpPr>
          <p:nvPr/>
        </p:nvSpPr>
        <p:spPr>
          <a:xfrm>
            <a:off x="6604481" y="4456006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C33C34FD-A43B-634A-9B8C-9626670F7CE8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36"/>
          <p:cNvSpPr/>
          <p:nvPr/>
        </p:nvSpPr>
        <p:spPr>
          <a:xfrm>
            <a:off x="4659785" y="2684904"/>
            <a:ext cx="4500000" cy="207431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lIns="93285" tIns="46642" rIns="93285" bIns="46642" rtlCol="0" anchor="ctr"/>
          <a:lstStyle/>
          <a:p>
            <a:pPr algn="ctr" defTabSz="914096">
              <a:defRPr/>
            </a:pPr>
            <a:endParaRPr lang="ru-RU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374" y="2679799"/>
            <a:ext cx="4320130" cy="278861"/>
          </a:xfrm>
          <a:prstGeom prst="rect">
            <a:avLst/>
          </a:prstGeom>
          <a:noFill/>
        </p:spPr>
        <p:txBody>
          <a:bodyPr wrap="square" lIns="93285" tIns="46642" rIns="93285" bIns="46642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 defTabSz="914096">
              <a:defRPr/>
            </a:pPr>
            <a:r>
              <a:rPr lang="en-US" sz="1200" kern="0" dirty="0">
                <a:solidFill>
                  <a:schemeClr val="tx1"/>
                </a:solidFill>
                <a:latin typeface="+mn-lt"/>
              </a:rPr>
              <a:t>4</a:t>
            </a:r>
            <a:r>
              <a:rPr lang="ru-RU" sz="1200" kern="0" dirty="0">
                <a:solidFill>
                  <a:schemeClr val="tx1"/>
                </a:solidFill>
                <a:latin typeface="+mn-lt"/>
              </a:rPr>
              <a:t>. Ключевые события проекта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68835"/>
              </p:ext>
            </p:extLst>
          </p:nvPr>
        </p:nvGraphicFramePr>
        <p:xfrm>
          <a:off x="6909786" y="2928730"/>
          <a:ext cx="2236818" cy="1748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411">
                <a:tc gridSpan="3">
                  <a:txBody>
                    <a:bodyPr/>
                    <a:lstStyle/>
                    <a:p>
                      <a:pPr marL="0" indent="0" algn="l" defTabSz="914400" rtl="0" eaLnBrk="1" latinLnBrk="0" hangingPunct="1"/>
                      <a:r>
                        <a:rPr lang="ru-RU" sz="8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21.10.2019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25.11.2019 </a:t>
                      </a:r>
                      <a:endParaRPr lang="ru-RU" sz="8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10.02.2020 </a:t>
                      </a:r>
                      <a:endParaRPr lang="ru-RU" sz="8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25.11.2019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29.11.2019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02.12.2019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09.01.2020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10.01.2020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10.02.2020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11.02.2020</a:t>
                      </a:r>
                      <a:endParaRPr lang="ru-RU" sz="8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20.03.2020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76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18.02.2020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21.03.2020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02.04.2020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36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10.04.2020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39"/>
          <a:stretch/>
        </p:blipFill>
        <p:spPr bwMode="auto">
          <a:xfrm>
            <a:off x="4687981" y="2897168"/>
            <a:ext cx="2095540" cy="181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D232CF-F2D7-44D7-B7B0-8294BEB07669}"/>
              </a:ext>
            </a:extLst>
          </p:cNvPr>
          <p:cNvSpPr txBox="1"/>
          <p:nvPr/>
        </p:nvSpPr>
        <p:spPr>
          <a:xfrm>
            <a:off x="6335077" y="4345740"/>
            <a:ext cx="17036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946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95288" y="114265"/>
            <a:ext cx="8710612" cy="43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90000"/>
              </a:lnSpc>
              <a:buClrTx/>
              <a:buFontTx/>
              <a:buNone/>
            </a:pPr>
            <a:r>
              <a:rPr lang="en-US">
                <a:solidFill>
                  <a:srgbClr val="1E86C8"/>
                </a:solidFill>
                <a:latin typeface="Verdana" charset="0"/>
              </a:rPr>
              <a:t>Карта потока создания ценности на начало проекта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07"/>
            <a:ext cx="9144000" cy="199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33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83317"/>
              </p:ext>
            </p:extLst>
          </p:nvPr>
        </p:nvGraphicFramePr>
        <p:xfrm>
          <a:off x="765544" y="3445795"/>
          <a:ext cx="4951386" cy="1410626"/>
        </p:xfrm>
        <a:graphic>
          <a:graphicData uri="http://schemas.openxmlformats.org/drawingml/2006/table">
            <a:tbl>
              <a:tblPr/>
              <a:tblGrid>
                <a:gridCol w="247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ВПП, мин</a:t>
                      </a:r>
                    </a:p>
                  </a:txBody>
                  <a:tcPr marL="90000" marR="90000" marT="232740" marB="46786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5745</a:t>
                      </a:r>
                    </a:p>
                  </a:txBody>
                  <a:tcPr marL="90000" marR="90000" marT="232740" marB="46786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Выработка шт./смену</a:t>
                      </a:r>
                    </a:p>
                  </a:txBody>
                  <a:tcPr marL="90000" marR="90000" marT="232740" marB="46786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10,58</a:t>
                      </a:r>
                    </a:p>
                  </a:txBody>
                  <a:tcPr marL="90000" marR="90000" marT="335884" marB="46786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НЗП, шт.</a:t>
                      </a:r>
                    </a:p>
                  </a:txBody>
                  <a:tcPr marL="90000" marR="90000" marT="232740" marB="46786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33</a:t>
                      </a:r>
                    </a:p>
                  </a:txBody>
                  <a:tcPr marL="90000" marR="90000" marT="335884" marB="46786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98" name="Rectangle 86"/>
          <p:cNvSpPr>
            <a:spLocks noChangeArrowheads="1"/>
          </p:cNvSpPr>
          <p:nvPr/>
        </p:nvSpPr>
        <p:spPr bwMode="auto">
          <a:xfrm>
            <a:off x="563526" y="2418735"/>
            <a:ext cx="8385229" cy="118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marL="1588" hangingPunct="1">
              <a:buSzPct val="4500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1050" b="1" dirty="0">
                <a:solidFill>
                  <a:srgbClr val="171616"/>
                </a:solidFill>
                <a:latin typeface="Verdana" charset="0"/>
              </a:rPr>
              <a:t>Проблемы потока в начале проекта</a:t>
            </a:r>
          </a:p>
          <a:p>
            <a:pPr marL="1588" hangingPunct="1">
              <a:buSzPct val="4500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1. Простои операторов станков из-за отсутствия комплектующих;</a:t>
            </a:r>
          </a:p>
          <a:p>
            <a:pPr marL="1588" hangingPunct="1">
              <a:buSzPct val="4500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2. Ожидания кран-балок для перемещений внутри цехов и транспортировки межцеховой логистики;</a:t>
            </a:r>
          </a:p>
          <a:p>
            <a:pPr marL="1588" hangingPunct="1">
              <a:buSzPct val="4500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3. Нерациональные партии для перемещения;</a:t>
            </a:r>
          </a:p>
          <a:p>
            <a:pPr marL="1588" hangingPunct="1">
              <a:buSzPct val="4500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4. Ожидание материала для изготовления комплектующих;</a:t>
            </a:r>
          </a:p>
          <a:p>
            <a:pPr marL="1588" hangingPunct="1">
              <a:buSzPct val="4500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1050" dirty="0">
                <a:solidFill>
                  <a:schemeClr val="bg1">
                    <a:lumMod val="50000"/>
                  </a:schemeClr>
                </a:solidFill>
                <a:latin typeface="Verdana" charset="0"/>
              </a:rPr>
              <a:t>5. Отсутствие сменно-суточного задания, приводящее к неритмичности операций.</a:t>
            </a:r>
          </a:p>
          <a:p>
            <a:pPr marL="341313" indent="-339725" hangingPunct="1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800" dirty="0">
              <a:solidFill>
                <a:srgbClr val="171616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15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ТОП решений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C06AA00-7BE1-4A58-BEDB-C3BE5188FB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426916"/>
              </p:ext>
            </p:extLst>
          </p:nvPr>
        </p:nvGraphicFramePr>
        <p:xfrm>
          <a:off x="111321" y="628844"/>
          <a:ext cx="8946955" cy="44411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1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2658">
                  <a:extLst>
                    <a:ext uri="{9D8B030D-6E8A-4147-A177-3AD203B41FA5}">
                      <a16:colId xmlns:a16="http://schemas.microsoft.com/office/drawing/2014/main" val="3612569037"/>
                    </a:ext>
                  </a:extLst>
                </a:gridCol>
                <a:gridCol w="740142">
                  <a:extLst>
                    <a:ext uri="{9D8B030D-6E8A-4147-A177-3AD203B41FA5}">
                      <a16:colId xmlns:a16="http://schemas.microsoft.com/office/drawing/2014/main" val="1862913136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0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4862">
                <a:tc rowSpan="2">
                  <a:txBody>
                    <a:bodyPr/>
                    <a:lstStyle>
                      <a:lvl1pPr marL="0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40540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881084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21623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762160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02706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643246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083778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524324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T="34290" marB="34290" anchor="ctr"/>
                </a:tc>
                <a:tc rowSpan="2">
                  <a:txBody>
                    <a:bodyPr/>
                    <a:lstStyle>
                      <a:lvl1pPr marL="0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40540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881084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21623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762160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02706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643246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083778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524324" algn="l" defTabSz="881084" rtl="0" eaLnBrk="1" latinLnBrk="0" hangingPunct="1">
                        <a:defRPr sz="1717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Проблема</a:t>
                      </a:r>
                    </a:p>
                  </a:txBody>
                  <a:tcPr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Решение</a:t>
                      </a:r>
                    </a:p>
                  </a:txBody>
                  <a:tcPr marT="34290" marB="3429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</a:t>
                      </a: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Доп.</a:t>
                      </a: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эффект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116">
                <a:tc vMerge="1"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ВПП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НЗП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+mn-lt"/>
                        </a:rPr>
                        <a:t>выработка</a:t>
                      </a:r>
                    </a:p>
                  </a:txBody>
                  <a:tcPr marT="34290" marB="34290"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57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Простои рабочих на участке сборки из-за отсутствия комплектующих</a:t>
                      </a:r>
                      <a:endParaRPr lang="ru-RU" sz="10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Ввели ССЗ на участки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. Организовали систему «Супермаркета» с применением инструмента «</a:t>
                      </a:r>
                      <a:r>
                        <a:rPr lang="ru-RU" sz="1000" b="0" baseline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Канбан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» на участке сборки.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986 мин</a:t>
                      </a:r>
                    </a:p>
                    <a:p>
                      <a:pPr algn="ctr"/>
                      <a:endParaRPr lang="ru-RU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- 7 шт.</a:t>
                      </a:r>
                    </a:p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(- 487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+mn-lt"/>
                        </a:rPr>
                        <a:t>тыс.руб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.) 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+ 4%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73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Длительное ВПП из-за отдалённого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расположения </a:t>
                      </a:r>
                    </a:p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стендов сборки и сварки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Разделили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потоки изготовления. Организовали две производственные ячейки для каждого вида продукции (ригеля, опоры). Произвели перестановку рабочих мест.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Объединили операции сборки\сварки на одном стенде для изготовления опор, закрепили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кран-балки по зонам ответственности.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 rowSpan="5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- 475 мин</a:t>
                      </a:r>
                    </a:p>
                  </a:txBody>
                  <a:tcPr marL="85725" marR="9525" marT="9525" marB="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+ 3%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Высвободили 11% площади в цехе (130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+mn-lt"/>
                        </a:rPr>
                        <a:t>кв.метров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9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Потери времени из-за отсутствия  кран-балки в зоне сборки сварки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+</a:t>
                      </a:r>
                      <a:r>
                        <a:rPr lang="ru-RU" sz="1000" baseline="0" dirty="0"/>
                        <a:t> 4,5%</a:t>
                      </a:r>
                      <a:endParaRPr lang="ru-RU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+ 3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7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Пролеживание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заготовок из-за отсутствия свободных стендов для сварки (пересечение с потоком изготовления </a:t>
                      </a:r>
                      <a:r>
                        <a:rPr lang="ru-RU" sz="10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ригилей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7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tx1"/>
                          </a:solidFill>
                          <a:latin typeface="+mn-lt"/>
                        </a:rPr>
                        <a:t>Длительное ВПП из-за выполнения операций сборки,</a:t>
                      </a:r>
                      <a:r>
                        <a:rPr lang="ru-RU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сварки и зачистки на разных стендах</a:t>
                      </a:r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+</a:t>
                      </a:r>
                      <a:r>
                        <a:rPr lang="ru-RU" sz="1000" baseline="0" dirty="0">
                          <a:latin typeface="+mn-lt"/>
                        </a:rPr>
                        <a:t> 18%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958">
                <a:tc gridSpan="3"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+mn-lt"/>
                        </a:rPr>
                        <a:t>Итого:</a:t>
                      </a:r>
                    </a:p>
                  </a:txBody>
                  <a:tcPr marT="34290" marB="34290" anchor="ctr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-1461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- 7шт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+mn-lt"/>
                        </a:rPr>
                        <a:t>+</a:t>
                      </a:r>
                      <a:r>
                        <a:rPr lang="ru-RU" sz="1000" baseline="0" dirty="0">
                          <a:latin typeface="+mn-lt"/>
                        </a:rPr>
                        <a:t> 32,5%</a:t>
                      </a:r>
                      <a:endParaRPr lang="ru-RU" sz="1000" dirty="0">
                        <a:latin typeface="+mn-lt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890" y="160085"/>
            <a:ext cx="8335961" cy="432197"/>
          </a:xfrm>
        </p:spPr>
        <p:txBody>
          <a:bodyPr/>
          <a:lstStyle/>
          <a:p>
            <a:r>
              <a:rPr lang="ru-RU" dirty="0"/>
              <a:t>Информационный стенд цеха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2613" y="648667"/>
            <a:ext cx="3603884" cy="186448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Описание информационного стенда</a:t>
            </a:r>
            <a:r>
              <a:rPr lang="ru-RU" sz="1200" dirty="0"/>
              <a:t>:</a:t>
            </a:r>
          </a:p>
          <a:p>
            <a:r>
              <a:rPr lang="ru-RU" sz="1200" dirty="0"/>
              <a:t>Безопасность</a:t>
            </a:r>
          </a:p>
          <a:p>
            <a:r>
              <a:rPr lang="ru-RU" sz="1200" dirty="0"/>
              <a:t>Качество</a:t>
            </a:r>
          </a:p>
          <a:p>
            <a:r>
              <a:rPr lang="ru-RU" sz="1200" dirty="0"/>
              <a:t>Исполнение заказов</a:t>
            </a:r>
          </a:p>
          <a:p>
            <a:r>
              <a:rPr lang="ru-RU" sz="1200" dirty="0"/>
              <a:t>Затраты</a:t>
            </a:r>
          </a:p>
          <a:p>
            <a:r>
              <a:rPr lang="ru-RU" sz="1200" dirty="0"/>
              <a:t>Корпоративная культура и персонал</a:t>
            </a:r>
          </a:p>
          <a:p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588224" y="1347614"/>
            <a:ext cx="24482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ru-RU" sz="1050" dirty="0"/>
          </a:p>
        </p:txBody>
      </p:sp>
      <p:pic>
        <p:nvPicPr>
          <p:cNvPr id="10242" name="Picture 2" descr="C:\Users\fcc\Desktop\P00417-094736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7" y="654984"/>
            <a:ext cx="5117566" cy="40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51" y="2495037"/>
            <a:ext cx="3859560" cy="224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24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по охвату потоков АО «</a:t>
            </a:r>
            <a:r>
              <a:rPr lang="ru-RU" dirty="0" err="1"/>
              <a:t>Форатек</a:t>
            </a:r>
            <a:r>
              <a:rPr lang="ru-RU" dirty="0"/>
              <a:t> ЭТС»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00451"/>
              </p:ext>
            </p:extLst>
          </p:nvPr>
        </p:nvGraphicFramePr>
        <p:xfrm>
          <a:off x="298764" y="641350"/>
          <a:ext cx="8492151" cy="40706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6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0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4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3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Периметр проекта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Название проекта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Дата старта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Обоснование выбора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</a:rPr>
                        <a:t>Руководитель проекта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9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ОМТС, ДКС, ЦМК, ОГТ, Склад, ПТО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Оптимизация бизнес-процесса, осуществляемого</a:t>
                      </a:r>
                    </a:p>
                    <a:p>
                      <a:r>
                        <a:rPr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рамках СТО 7.4-1-2018 «Процессы жизненного цикла продукции. Закупки»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01.03.2020г.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 объектах СМР нет нужных материалов, нарушается срок выполнения работ.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Зам. Директора по снабжению и сбыту               Белкин В.В.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1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ЦМК, ОМТС, ОГТ, Склад, Производственная база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Оптимизация процесса выбраковки металлопроката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01.09.2020г. (уточняется карточкой проекта)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Потери из-за некачественного металлопроката, выбраковка производится непосредственно в момент запуска продукции в производство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Определяется карточкой проекта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ЦМК, ОГТ, Склад, Производственная база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Оптимизация процессов заготовительного участка ЦМК при выпуске продукции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01.04.2021г. (уточняется карточкой проекта)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Временные потери при выполнении работ на участке заготовки ЦМК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Определяется карточкой проекта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ЦМК, ОМТС, ОГТ, Склад, ДКС, Производственная база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Уменьшение времени протекания процесса  изготовления ригеля жесткой поперечины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01.10.2021г. (уточняется карточкой проекта)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Для выполнения СМР необходимы сжатые сроки изготовления ригелей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Определяется карточкой проекта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ЦМК, ОМТС, ОГТ, Склад, ДКС, Производственная база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Уменьшение времени протекания процесса  изготовления поддерживающих конструкций на опорах контактной сети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01.04.2022г. (уточняется карточкой проекта)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Для своевременного выполнения СМР необходимы сжатые сроки изготовления поддерживающих конструкций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Определяется карточкой проекта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ЦМК, ОМТС, ОГТ, Склад, ДКС, ПТО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Оптимизация процессов выполнения  СМР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01.10.2022г. (уточняется карточкой проекта)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Не выдерживаются сроки выполнения работ.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Определяется карточкой проекта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98" marR="481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975668"/>
      </p:ext>
    </p:extLst>
  </p:cSld>
  <p:clrMapOvr>
    <a:masterClrMapping/>
  </p:clrMapOvr>
</p:sld>
</file>

<file path=ppt/theme/theme1.xml><?xml version="1.0" encoding="utf-8"?>
<a:theme xmlns:a="http://schemas.openxmlformats.org/drawingml/2006/main" name="ФЦК">
  <a:themeElements>
    <a:clrScheme name="ФЦК">
      <a:dk1>
        <a:srgbClr val="171616"/>
      </a:dk1>
      <a:lt1>
        <a:srgbClr val="FFFFFF"/>
      </a:lt1>
      <a:dk2>
        <a:srgbClr val="0070C0"/>
      </a:dk2>
      <a:lt2>
        <a:srgbClr val="E7E6E6"/>
      </a:lt2>
      <a:accent1>
        <a:srgbClr val="C8456A"/>
      </a:accent1>
      <a:accent2>
        <a:srgbClr val="1B68DC"/>
      </a:accent2>
      <a:accent3>
        <a:srgbClr val="00B0F0"/>
      </a:accent3>
      <a:accent4>
        <a:srgbClr val="00B0F0"/>
      </a:accent4>
      <a:accent5>
        <a:srgbClr val="878787"/>
      </a:accent5>
      <a:accent6>
        <a:srgbClr val="A6A6A6"/>
      </a:accent6>
      <a:hlink>
        <a:srgbClr val="00C2F3"/>
      </a:hlink>
      <a:folHlink>
        <a:srgbClr val="515151"/>
      </a:folHlink>
    </a:clrScheme>
    <a:fontScheme name="ФЦК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ЦК 3х4 (1).pot [Режим совместимости]" id="{BF522822-AADD-439B-A038-43E36ABBD230}" vid="{CEF38255-DA3A-4FB0-8362-B47E8E4EDD4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10602</TotalTime>
  <Words>1661</Words>
  <Application>Microsoft Office PowerPoint</Application>
  <PresentationFormat>Экран (16:9)</PresentationFormat>
  <Paragraphs>378</Paragraphs>
  <Slides>23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CIDFont+F2</vt:lpstr>
      <vt:lpstr>CIDFont+F3</vt:lpstr>
      <vt:lpstr>PT Sans</vt:lpstr>
      <vt:lpstr>Verdana</vt:lpstr>
      <vt:lpstr>ФЦК</vt:lpstr>
      <vt:lpstr>Отчет о реализации проекта повышения производительности труда «Оптимизация процесса изготовления опор»</vt:lpstr>
      <vt:lpstr>Презентация PowerPoint</vt:lpstr>
      <vt:lpstr>О предприятии в цифрах</vt:lpstr>
      <vt:lpstr>Информация о пилотном потоке</vt:lpstr>
      <vt:lpstr>Оптимизация процесса изготовления опор</vt:lpstr>
      <vt:lpstr>Презентация PowerPoint</vt:lpstr>
      <vt:lpstr>ТОП решений</vt:lpstr>
      <vt:lpstr>Информационный стенд цеха</vt:lpstr>
      <vt:lpstr>План по охвату потоков АО «Форатек ЭТС»</vt:lpstr>
      <vt:lpstr>План по охвату потоков в цехе металлоконструкций АО «Форатек ЭТС» </vt:lpstr>
      <vt:lpstr>Презентация PowerPoint</vt:lpstr>
      <vt:lpstr>Презентация PowerPoint</vt:lpstr>
      <vt:lpstr>Эталонный участок : «Стандартизированная работа»</vt:lpstr>
      <vt:lpstr>Сварочный участок: ОЕЕ</vt:lpstr>
      <vt:lpstr>ЭФФЕКТИВНОЕ РЕШЕНИЕ, позволившее добиться поставленных целей</vt:lpstr>
      <vt:lpstr>Выполнение процессов сварки и сборки на одном рабочем месте с одновременной интенсификацией (сварка на одном рабочем месте вчетвером)</vt:lpstr>
      <vt:lpstr>Было                                     стало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руководителя проекта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 АНО "Федеральный центр компетенций в сфере производительности труда"</dc:title>
  <dc:creator>PC-Asus</dc:creator>
  <cp:lastModifiedBy>Поташева Наталья Адиковна</cp:lastModifiedBy>
  <cp:revision>468</cp:revision>
  <dcterms:created xsi:type="dcterms:W3CDTF">2019-04-23T07:48:23Z</dcterms:created>
  <dcterms:modified xsi:type="dcterms:W3CDTF">2020-10-27T10:29:26Z</dcterms:modified>
</cp:coreProperties>
</file>